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0" r:id="rId4"/>
    <p:sldId id="260" r:id="rId5"/>
    <p:sldId id="261" r:id="rId6"/>
    <p:sldId id="27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499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943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659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4632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966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5055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363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876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72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61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45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67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0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696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51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88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23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3C2D3F7-33EF-47D5-ABA0-8777227A8F5B}" type="datetimeFigureOut">
              <a:rPr lang="fr-FR" smtClean="0"/>
              <a:t>15/12/2021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4F5DCF7-854B-42A0-A4A0-A06CF623E5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2852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9739" y="2967335"/>
            <a:ext cx="9732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Prendre la charge d’une direction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831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5760" y="2250831"/>
            <a:ext cx="11619914" cy="384048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914400" y="393895"/>
            <a:ext cx="100724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Marianne Light" panose="02000000000000000000" pitchFamily="50" charset="0"/>
              </a:rPr>
              <a:t>Si le remplacement est plus long- </a:t>
            </a:r>
          </a:p>
          <a:p>
            <a:pPr algn="ctr"/>
            <a:r>
              <a:rPr lang="fr-FR" sz="3200" dirty="0" smtClean="0">
                <a:latin typeface="Marianne Light" panose="02000000000000000000" pitchFamily="50" charset="0"/>
              </a:rPr>
              <a:t>Être chargé d’école.</a:t>
            </a:r>
            <a:endParaRPr lang="fr-FR" sz="3200" dirty="0">
              <a:latin typeface="Marianne Light" panose="02000000000000000000" pitchFamily="50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43950" y="2441783"/>
            <a:ext cx="112869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Marianne Light" panose="02000000000000000000" pitchFamily="50" charset="0"/>
              </a:rPr>
              <a:t>Utiliser ONDE et les applications rattachées.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 smtClean="0">
              <a:latin typeface="Marianne Light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>
              <a:latin typeface="Marianne Light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Marianne Light" panose="02000000000000000000" pitchFamily="50" charset="0"/>
              </a:rPr>
              <a:t>Nécessité d’avoir un accès 				- soit avec jeton OTP ( à 																		demander à la directrice)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									- soit avec un code ODA																		 (à demander ERUN)</a:t>
            </a:r>
          </a:p>
          <a:p>
            <a:endParaRPr lang="fr-FR" sz="2400" dirty="0" smtClean="0">
              <a:latin typeface="Marianne Light" panose="02000000000000000000" pitchFamily="50" charset="0"/>
            </a:endParaRPr>
          </a:p>
          <a:p>
            <a:r>
              <a:rPr lang="fr-FR" sz="2400" dirty="0" smtClean="0">
                <a:latin typeface="Marianne Light" panose="02000000000000000000" pitchFamily="50" charset="0"/>
              </a:rPr>
              <a:t>.</a:t>
            </a:r>
            <a:endParaRPr lang="fr-FR" sz="2400" dirty="0">
              <a:latin typeface="Marianne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14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4745" y="1195754"/>
            <a:ext cx="11915335" cy="47126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211016" y="1329122"/>
            <a:ext cx="116902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Marianne Light" panose="02000000000000000000" pitchFamily="50" charset="0"/>
              </a:rPr>
              <a:t>Cela permettra d’avoir accès à la base de l’école:</a:t>
            </a:r>
          </a:p>
          <a:p>
            <a:endParaRPr lang="fr-FR" sz="2400" dirty="0">
              <a:latin typeface="Marianne Light" panose="02000000000000000000" pitchFamily="50" charset="0"/>
            </a:endParaRPr>
          </a:p>
          <a:p>
            <a:r>
              <a:rPr lang="fr-FR" sz="2400" dirty="0">
                <a:latin typeface="Marianne Light" panose="02000000000000000000" pitchFamily="50" charset="0"/>
              </a:rPr>
              <a:t>			- procéder à des admissions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		- radier des élèves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		- consulter le dossier des élèves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		- éditer des listes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		- créer des modèles de lettres, d’invitations…</a:t>
            </a:r>
          </a:p>
          <a:p>
            <a:endParaRPr lang="fr-FR" sz="2400" dirty="0">
              <a:latin typeface="Marianne Light" panose="02000000000000000000" pitchFamily="50" charset="0"/>
            </a:endParaRPr>
          </a:p>
          <a:p>
            <a:r>
              <a:rPr lang="fr-FR" sz="2400" dirty="0">
                <a:latin typeface="Marianne Light" panose="02000000000000000000" pitchFamily="50" charset="0"/>
              </a:rPr>
              <a:t>			- </a:t>
            </a:r>
            <a:r>
              <a:rPr lang="fr-FR" sz="2400" dirty="0" err="1">
                <a:latin typeface="Marianne Light" panose="02000000000000000000" pitchFamily="50" charset="0"/>
              </a:rPr>
              <a:t>accèder</a:t>
            </a:r>
            <a:r>
              <a:rPr lang="fr-FR" sz="2400" dirty="0">
                <a:latin typeface="Marianne Light" panose="02000000000000000000" pitchFamily="50" charset="0"/>
              </a:rPr>
              <a:t> au LSU ( synchronisation, paramétrage de l’application et </a:t>
            </a:r>
            <a:r>
              <a:rPr lang="fr-FR" sz="2400" dirty="0" smtClean="0">
                <a:latin typeface="Marianne Light" panose="02000000000000000000" pitchFamily="50" charset="0"/>
              </a:rPr>
              <a:t>				compléter </a:t>
            </a:r>
            <a:r>
              <a:rPr lang="fr-FR" sz="2400" dirty="0">
                <a:latin typeface="Marianne Light" panose="02000000000000000000" pitchFamily="50" charset="0"/>
              </a:rPr>
              <a:t>les livrets.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		- accéder à l’application </a:t>
            </a:r>
            <a:r>
              <a:rPr lang="fr-FR" sz="2400" dirty="0" err="1">
                <a:latin typeface="Marianne Light" panose="02000000000000000000" pitchFamily="50" charset="0"/>
              </a:rPr>
              <a:t>Affelnet</a:t>
            </a:r>
            <a:r>
              <a:rPr lang="fr-FR" sz="2400" dirty="0">
                <a:latin typeface="Marianne Light" panose="02000000000000000000" pitchFamily="50" charset="0"/>
              </a:rPr>
              <a:t> </a:t>
            </a:r>
            <a:r>
              <a:rPr lang="fr-FR" sz="2400" dirty="0" smtClean="0">
                <a:latin typeface="Marianne Light" panose="02000000000000000000" pitchFamily="50" charset="0"/>
              </a:rPr>
              <a:t>6</a:t>
            </a:r>
            <a:r>
              <a:rPr lang="fr-FR" sz="2400" baseline="30000" dirty="0" smtClean="0">
                <a:latin typeface="Marianne Light" panose="02000000000000000000" pitchFamily="50" charset="0"/>
              </a:rPr>
              <a:t>ème</a:t>
            </a:r>
            <a:r>
              <a:rPr lang="fr-FR" sz="2400" dirty="0" smtClean="0">
                <a:latin typeface="Marianne Light" panose="02000000000000000000" pitchFamily="50" charset="0"/>
              </a:rPr>
              <a:t> en </a:t>
            </a:r>
            <a:r>
              <a:rPr lang="fr-FR" sz="2400" dirty="0">
                <a:latin typeface="Marianne Light" panose="02000000000000000000" pitchFamily="50" charset="0"/>
              </a:rPr>
              <a:t>période </a:t>
            </a:r>
            <a:r>
              <a:rPr lang="fr-FR" sz="2400" dirty="0" smtClean="0">
                <a:latin typeface="Marianne Light" panose="02000000000000000000" pitchFamily="50" charset="0"/>
              </a:rPr>
              <a:t>février-avril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96433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23557" y="1223889"/>
            <a:ext cx="11619914" cy="49377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856935" y="36576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Marianne Light" panose="02000000000000000000" pitchFamily="50" charset="0"/>
              </a:rPr>
              <a:t>Calendrier des événements incontournables.</a:t>
            </a:r>
            <a:endParaRPr lang="fr-FR" sz="3200" dirty="0">
              <a:latin typeface="Marianne Light" panose="02000000000000000000" pitchFamily="50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22031" y="1336431"/>
            <a:ext cx="114370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r>
              <a:rPr lang="fr-FR" sz="2400" b="1" dirty="0" smtClean="0">
                <a:latin typeface="Marianne Light" panose="02000000000000000000" pitchFamily="50" charset="0"/>
              </a:rPr>
              <a:t>Septembre – octobre</a:t>
            </a:r>
            <a:r>
              <a:rPr lang="fr-FR" sz="2400" dirty="0" smtClean="0">
                <a:latin typeface="Marianne Light" panose="02000000000000000000" pitchFamily="50" charset="0"/>
              </a:rPr>
              <a:t>:</a:t>
            </a:r>
          </a:p>
          <a:p>
            <a:endParaRPr lang="fr-FR" sz="2400" dirty="0" smtClean="0">
              <a:latin typeface="Marianne Light" panose="02000000000000000000" pitchFamily="50" charset="0"/>
            </a:endParaRPr>
          </a:p>
          <a:p>
            <a:r>
              <a:rPr lang="fr-FR" sz="2400" dirty="0" smtClean="0">
                <a:latin typeface="Marianne Light" panose="02000000000000000000" pitchFamily="50" charset="0"/>
              </a:rPr>
              <a:t>	- Transmettre à l‘IEN le calendrier des réunions.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- Corriger les dossiers élèves dans ONDE avec les fiches de 	renseignements complétées par les familles.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- Répondre à la demande du DASEN pour le constat des effectifs.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- Vérifier la validité des adresses dans ONDE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- Organiser les élections des représentants des parents d’élèves.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- Prévoir le 1</a:t>
            </a:r>
            <a:r>
              <a:rPr lang="fr-FR" sz="2400" baseline="30000" dirty="0" smtClean="0">
                <a:latin typeface="Marianne Light" panose="02000000000000000000" pitchFamily="50" charset="0"/>
              </a:rPr>
              <a:t>er</a:t>
            </a:r>
            <a:r>
              <a:rPr lang="fr-FR" sz="2400" dirty="0" smtClean="0">
                <a:latin typeface="Marianne Light" panose="02000000000000000000" pitchFamily="50" charset="0"/>
              </a:rPr>
              <a:t> Conseil d’école (Invitation, tenue)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- Vérifier et actualiser le PPMS (aide de l’assistant de prévention de la </a:t>
            </a:r>
            <a:r>
              <a:rPr lang="fr-FR" sz="2400" dirty="0" err="1" smtClean="0">
                <a:latin typeface="Marianne Light" panose="02000000000000000000" pitchFamily="50" charset="0"/>
              </a:rPr>
              <a:t>circo</a:t>
            </a:r>
            <a:r>
              <a:rPr lang="fr-FR" sz="2400" dirty="0" smtClean="0">
                <a:latin typeface="Marianne Light" panose="02000000000000000000" pitchFamily="50" charset="0"/>
              </a:rPr>
              <a:t>) et organiser les exercices </a:t>
            </a:r>
            <a:r>
              <a:rPr lang="fr-FR" sz="2400" dirty="0" smtClean="0">
                <a:latin typeface="Marianne Light" panose="02000000000000000000" pitchFamily="50" charset="0"/>
              </a:rPr>
              <a:t>obligatoires</a:t>
            </a:r>
          </a:p>
          <a:p>
            <a:r>
              <a:rPr lang="fr-FR" sz="2400" dirty="0" smtClean="0">
                <a:latin typeface="Marianne Light" panose="02000000000000000000" pitchFamily="50" charset="0"/>
              </a:rPr>
              <a:t>- Exercices de sécurité</a:t>
            </a:r>
            <a:r>
              <a:rPr lang="fr-FR" sz="2400" smtClean="0">
                <a:latin typeface="Marianne Light" panose="02000000000000000000" pitchFamily="50" charset="0"/>
              </a:rPr>
              <a:t>: incendie et PPMS</a:t>
            </a:r>
            <a:endParaRPr lang="fr-FR" sz="2400" dirty="0">
              <a:latin typeface="Marianne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68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9314" y="4028716"/>
            <a:ext cx="10592975" cy="24564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689315" y="1927273"/>
            <a:ext cx="10592974" cy="19413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689314" y="379827"/>
            <a:ext cx="10592975" cy="137863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689316" y="379827"/>
            <a:ext cx="10832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Marianne Light" panose="02000000000000000000" pitchFamily="50" charset="0"/>
              </a:rPr>
              <a:t>Novembre – décembre:</a:t>
            </a:r>
          </a:p>
          <a:p>
            <a:endParaRPr lang="fr-FR" dirty="0">
              <a:latin typeface="Marianne Light" panose="02000000000000000000" pitchFamily="50" charset="0"/>
            </a:endParaRPr>
          </a:p>
          <a:p>
            <a:r>
              <a:rPr lang="fr-FR" dirty="0" smtClean="0">
                <a:latin typeface="Marianne Light" panose="02000000000000000000" pitchFamily="50" charset="0"/>
              </a:rPr>
              <a:t>	-	Orientations SEGPA ( parents, psy scolaire)</a:t>
            </a:r>
          </a:p>
          <a:p>
            <a:r>
              <a:rPr lang="fr-FR" dirty="0">
                <a:latin typeface="Marianne Light" panose="02000000000000000000" pitchFamily="50" charset="0"/>
              </a:rPr>
              <a:t>	</a:t>
            </a:r>
            <a:r>
              <a:rPr lang="fr-FR" dirty="0" smtClean="0">
                <a:latin typeface="Marianne Light" panose="02000000000000000000" pitchFamily="50" charset="0"/>
              </a:rPr>
              <a:t>-	Dans ONDE, valider la prévision d’effectifs pour la rentrée suivante.</a:t>
            </a:r>
            <a:endParaRPr lang="fr-FR" dirty="0">
              <a:latin typeface="Marianne Light" panose="02000000000000000000" pitchFamily="50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89317" y="1927273"/>
            <a:ext cx="107145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Marianne Light" panose="02000000000000000000" pitchFamily="50" charset="0"/>
              </a:rPr>
              <a:t>Janvier – février:</a:t>
            </a:r>
          </a:p>
          <a:p>
            <a:endParaRPr lang="fr-FR" dirty="0">
              <a:latin typeface="Marianne Light" panose="02000000000000000000" pitchFamily="50" charset="0"/>
            </a:endParaRPr>
          </a:p>
          <a:p>
            <a:r>
              <a:rPr lang="fr-FR" dirty="0" smtClean="0">
                <a:latin typeface="Marianne Light" panose="02000000000000000000" pitchFamily="50" charset="0"/>
              </a:rPr>
              <a:t>	-	Dossiers d’orientation SEGPA à renseigner et à transmettre à l’IEN.</a:t>
            </a:r>
          </a:p>
          <a:p>
            <a:r>
              <a:rPr lang="fr-FR" dirty="0">
                <a:latin typeface="Marianne Light" panose="02000000000000000000" pitchFamily="50" charset="0"/>
              </a:rPr>
              <a:t>	</a:t>
            </a:r>
            <a:r>
              <a:rPr lang="fr-FR" dirty="0" smtClean="0">
                <a:latin typeface="Marianne Light" panose="02000000000000000000" pitchFamily="50" charset="0"/>
              </a:rPr>
              <a:t>-	Invitation et tenue du 2</a:t>
            </a:r>
            <a:r>
              <a:rPr lang="fr-FR" baseline="30000" dirty="0" smtClean="0">
                <a:latin typeface="Marianne Light" panose="02000000000000000000" pitchFamily="50" charset="0"/>
              </a:rPr>
              <a:t>ème</a:t>
            </a:r>
            <a:r>
              <a:rPr lang="fr-FR" dirty="0" smtClean="0">
                <a:latin typeface="Marianne Light" panose="02000000000000000000" pitchFamily="50" charset="0"/>
              </a:rPr>
              <a:t> conseil d’école</a:t>
            </a:r>
          </a:p>
          <a:p>
            <a:endParaRPr lang="fr-FR" dirty="0">
              <a:latin typeface="Marianne Light" panose="02000000000000000000" pitchFamily="50" charset="0"/>
            </a:endParaRPr>
          </a:p>
          <a:p>
            <a:r>
              <a:rPr lang="fr-FR" dirty="0" smtClean="0">
                <a:latin typeface="Marianne Light" panose="02000000000000000000" pitchFamily="50" charset="0"/>
              </a:rPr>
              <a:t>	-	Dans ONDE, début des opérations </a:t>
            </a:r>
            <a:r>
              <a:rPr lang="fr-FR" dirty="0" err="1" smtClean="0">
                <a:latin typeface="Marianne Light" panose="02000000000000000000" pitchFamily="50" charset="0"/>
              </a:rPr>
              <a:t>Affelnet</a:t>
            </a:r>
            <a:r>
              <a:rPr lang="fr-FR" dirty="0" smtClean="0">
                <a:latin typeface="Marianne Light" panose="02000000000000000000" pitchFamily="50" charset="0"/>
              </a:rPr>
              <a:t> 6</a:t>
            </a:r>
            <a:r>
              <a:rPr lang="fr-FR" baseline="30000" dirty="0" smtClean="0">
                <a:latin typeface="Marianne Light" panose="02000000000000000000" pitchFamily="50" charset="0"/>
              </a:rPr>
              <a:t>ème</a:t>
            </a:r>
            <a:r>
              <a:rPr lang="fr-FR" dirty="0" smtClean="0">
                <a:latin typeface="Marianne Light" panose="02000000000000000000" pitchFamily="50" charset="0"/>
              </a:rPr>
              <a:t> </a:t>
            </a:r>
            <a:endParaRPr lang="fr-FR" dirty="0">
              <a:latin typeface="Marianne Light" panose="02000000000000000000" pitchFamily="50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89315" y="4028716"/>
            <a:ext cx="108321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Marianne Light" panose="02000000000000000000" pitchFamily="50" charset="0"/>
              </a:rPr>
              <a:t>Mars- avril.</a:t>
            </a:r>
          </a:p>
          <a:p>
            <a:endParaRPr lang="fr-FR" dirty="0">
              <a:latin typeface="Marianne Light" panose="02000000000000000000" pitchFamily="50" charset="0"/>
            </a:endParaRPr>
          </a:p>
          <a:p>
            <a:r>
              <a:rPr lang="fr-FR" dirty="0" smtClean="0">
                <a:latin typeface="Marianne Light" panose="02000000000000000000" pitchFamily="50" charset="0"/>
              </a:rPr>
              <a:t>	-	Décision parcours scolaire des élèves: propositions de passage; passage anticipé; 		maintien</a:t>
            </a:r>
          </a:p>
          <a:p>
            <a:r>
              <a:rPr lang="fr-FR" dirty="0">
                <a:latin typeface="Marianne Light" panose="02000000000000000000" pitchFamily="50" charset="0"/>
              </a:rPr>
              <a:t>	</a:t>
            </a:r>
            <a:r>
              <a:rPr lang="fr-FR" dirty="0" smtClean="0">
                <a:latin typeface="Marianne Light" panose="02000000000000000000" pitchFamily="50" charset="0"/>
              </a:rPr>
              <a:t>-	Opérations </a:t>
            </a:r>
            <a:r>
              <a:rPr lang="fr-FR" dirty="0" err="1" smtClean="0">
                <a:latin typeface="Marianne Light" panose="02000000000000000000" pitchFamily="50" charset="0"/>
              </a:rPr>
              <a:t>Affelnet</a:t>
            </a:r>
            <a:r>
              <a:rPr lang="fr-FR" dirty="0" smtClean="0">
                <a:latin typeface="Marianne Light" panose="02000000000000000000" pitchFamily="50" charset="0"/>
              </a:rPr>
              <a:t> 6</a:t>
            </a:r>
            <a:r>
              <a:rPr lang="fr-FR" baseline="30000" dirty="0" smtClean="0">
                <a:latin typeface="Marianne Light" panose="02000000000000000000" pitchFamily="50" charset="0"/>
              </a:rPr>
              <a:t>ème</a:t>
            </a:r>
            <a:r>
              <a:rPr lang="fr-FR" dirty="0" smtClean="0">
                <a:latin typeface="Marianne Light" panose="02000000000000000000" pitchFamily="50" charset="0"/>
              </a:rPr>
              <a:t> : Volet 1 et 2; secteur collège et dérogations éventuelles; avis 	de passage, maintien ou orientation  au collège .</a:t>
            </a:r>
          </a:p>
          <a:p>
            <a:r>
              <a:rPr lang="fr-FR" dirty="0">
                <a:latin typeface="Marianne Light" panose="02000000000000000000" pitchFamily="50" charset="0"/>
              </a:rPr>
              <a:t>	</a:t>
            </a:r>
            <a:r>
              <a:rPr lang="fr-FR" dirty="0" smtClean="0">
                <a:latin typeface="Marianne Light" panose="02000000000000000000" pitchFamily="50" charset="0"/>
              </a:rPr>
              <a:t>-	Transmettre les demandes d’appel aux décisions d’orientation.</a:t>
            </a:r>
          </a:p>
          <a:p>
            <a:r>
              <a:rPr lang="fr-FR" dirty="0">
                <a:latin typeface="Marianne Light" panose="02000000000000000000" pitchFamily="50" charset="0"/>
              </a:rPr>
              <a:t>	</a:t>
            </a:r>
            <a:r>
              <a:rPr lang="fr-FR" dirty="0" smtClean="0">
                <a:latin typeface="Marianne Light" panose="02000000000000000000" pitchFamily="50" charset="0"/>
              </a:rPr>
              <a:t>- 	Contact avec collectivités pour campagne d’inscriptions/ admissions rentrée suivante. </a:t>
            </a:r>
            <a:endParaRPr lang="fr-FR" dirty="0">
              <a:latin typeface="Marianne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65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39558" y="379828"/>
            <a:ext cx="10847195" cy="336217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962631" y="379828"/>
            <a:ext cx="1078087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Marianne Light" panose="02000000000000000000" pitchFamily="50" charset="0"/>
              </a:rPr>
              <a:t>Mai – juin</a:t>
            </a:r>
            <a:r>
              <a:rPr lang="fr-FR" sz="2000" dirty="0" smtClean="0">
                <a:latin typeface="Marianne Light" panose="02000000000000000000" pitchFamily="50" charset="0"/>
              </a:rPr>
              <a:t>:</a:t>
            </a:r>
          </a:p>
          <a:p>
            <a:endParaRPr lang="fr-FR" sz="2000" dirty="0" smtClean="0">
              <a:latin typeface="Marianne Light" panose="02000000000000000000" pitchFamily="50" charset="0"/>
            </a:endParaRPr>
          </a:p>
          <a:p>
            <a:r>
              <a:rPr lang="fr-FR" sz="2000" dirty="0">
                <a:latin typeface="Marianne Light" panose="02000000000000000000" pitchFamily="50" charset="0"/>
              </a:rPr>
              <a:t>	</a:t>
            </a:r>
            <a:r>
              <a:rPr lang="fr-FR" sz="2000" dirty="0" smtClean="0">
                <a:latin typeface="Marianne Light" panose="02000000000000000000" pitchFamily="50" charset="0"/>
              </a:rPr>
              <a:t>- 	Valider les décisions de passage – fin des opérations </a:t>
            </a:r>
            <a:r>
              <a:rPr lang="fr-FR" sz="2000" dirty="0" err="1" smtClean="0">
                <a:latin typeface="Marianne Light" panose="02000000000000000000" pitchFamily="50" charset="0"/>
              </a:rPr>
              <a:t>Affelnet</a:t>
            </a:r>
            <a:endParaRPr lang="fr-FR" sz="2000" dirty="0" smtClean="0">
              <a:latin typeface="Marianne Light" panose="02000000000000000000" pitchFamily="50" charset="0"/>
            </a:endParaRPr>
          </a:p>
          <a:p>
            <a:r>
              <a:rPr lang="fr-FR" sz="2000" dirty="0">
                <a:latin typeface="Marianne Light" panose="02000000000000000000" pitchFamily="50" charset="0"/>
              </a:rPr>
              <a:t>	</a:t>
            </a:r>
            <a:r>
              <a:rPr lang="fr-FR" sz="2000" dirty="0" smtClean="0">
                <a:latin typeface="Marianne Light" panose="02000000000000000000" pitchFamily="50" charset="0"/>
              </a:rPr>
              <a:t>-	Transmettre </a:t>
            </a:r>
            <a:r>
              <a:rPr lang="fr-FR" sz="2000" dirty="0">
                <a:latin typeface="Marianne Light" panose="02000000000000000000" pitchFamily="50" charset="0"/>
              </a:rPr>
              <a:t>les demandes d’appel aux décisions </a:t>
            </a:r>
            <a:r>
              <a:rPr lang="fr-FR" sz="2000" dirty="0" smtClean="0">
                <a:latin typeface="Marianne Light" panose="02000000000000000000" pitchFamily="50" charset="0"/>
              </a:rPr>
              <a:t>d’orientation</a:t>
            </a:r>
            <a:endParaRPr lang="fr-FR" sz="2000" dirty="0">
              <a:latin typeface="Marianne Light" panose="02000000000000000000" pitchFamily="50" charset="0"/>
            </a:endParaRPr>
          </a:p>
          <a:p>
            <a:r>
              <a:rPr lang="fr-FR" sz="2000" dirty="0" smtClean="0">
                <a:latin typeface="Marianne Light" panose="02000000000000000000" pitchFamily="50" charset="0"/>
              </a:rPr>
              <a:t>	- 	Organiser et réunir le 3</a:t>
            </a:r>
            <a:r>
              <a:rPr lang="fr-FR" sz="2000" baseline="30000" dirty="0" smtClean="0">
                <a:latin typeface="Marianne Light" panose="02000000000000000000" pitchFamily="50" charset="0"/>
              </a:rPr>
              <a:t>ème</a:t>
            </a:r>
            <a:r>
              <a:rPr lang="fr-FR" sz="2000" dirty="0" smtClean="0">
                <a:latin typeface="Marianne Light" panose="02000000000000000000" pitchFamily="50" charset="0"/>
              </a:rPr>
              <a:t> conseil d’école</a:t>
            </a:r>
          </a:p>
          <a:p>
            <a:r>
              <a:rPr lang="fr-FR" sz="2000" dirty="0">
                <a:latin typeface="Marianne Light" panose="02000000000000000000" pitchFamily="50" charset="0"/>
              </a:rPr>
              <a:t>	</a:t>
            </a:r>
            <a:r>
              <a:rPr lang="fr-FR" sz="2000" dirty="0" smtClean="0">
                <a:latin typeface="Marianne Light" panose="02000000000000000000" pitchFamily="50" charset="0"/>
              </a:rPr>
              <a:t>- 	Organiser et réaliser le 3</a:t>
            </a:r>
            <a:r>
              <a:rPr lang="fr-FR" sz="2000" baseline="30000" dirty="0" smtClean="0">
                <a:latin typeface="Marianne Light" panose="02000000000000000000" pitchFamily="50" charset="0"/>
              </a:rPr>
              <a:t>ème</a:t>
            </a:r>
            <a:r>
              <a:rPr lang="fr-FR" sz="2000" dirty="0" smtClean="0">
                <a:latin typeface="Marianne Light" panose="02000000000000000000" pitchFamily="50" charset="0"/>
              </a:rPr>
              <a:t> exercice de sécurité.</a:t>
            </a:r>
          </a:p>
          <a:p>
            <a:r>
              <a:rPr lang="fr-FR" sz="2000" dirty="0">
                <a:latin typeface="Marianne Light" panose="02000000000000000000" pitchFamily="50" charset="0"/>
              </a:rPr>
              <a:t>	</a:t>
            </a:r>
            <a:r>
              <a:rPr lang="fr-FR" sz="2000" dirty="0" smtClean="0">
                <a:latin typeface="Marianne Light" panose="02000000000000000000" pitchFamily="50" charset="0"/>
              </a:rPr>
              <a:t>- 	Organiser les stages d’été de remise à niveau.</a:t>
            </a:r>
          </a:p>
          <a:p>
            <a:r>
              <a:rPr lang="fr-FR" sz="2000" dirty="0">
                <a:latin typeface="Marianne Light" panose="02000000000000000000" pitchFamily="50" charset="0"/>
              </a:rPr>
              <a:t>	</a:t>
            </a:r>
            <a:r>
              <a:rPr lang="fr-FR" sz="2000" dirty="0" smtClean="0">
                <a:latin typeface="Marianne Light" panose="02000000000000000000" pitchFamily="50" charset="0"/>
              </a:rPr>
              <a:t>- 	Dans ONDE: valider les décisions de passage dans l’école ou quittant l’école</a:t>
            </a:r>
          </a:p>
          <a:p>
            <a:r>
              <a:rPr lang="fr-FR" sz="2000" dirty="0">
                <a:latin typeface="Marianne Light" panose="02000000000000000000" pitchFamily="50" charset="0"/>
              </a:rPr>
              <a:t>	</a:t>
            </a:r>
            <a:r>
              <a:rPr lang="fr-FR" sz="2000" dirty="0" smtClean="0">
                <a:latin typeface="Marianne Light" panose="02000000000000000000" pitchFamily="50" charset="0"/>
              </a:rPr>
              <a:t>- 	 Mettre en admission les élèves inscrits par la collectivité;</a:t>
            </a:r>
          </a:p>
          <a:p>
            <a:r>
              <a:rPr lang="fr-FR" sz="2000" dirty="0">
                <a:latin typeface="Marianne Light" panose="02000000000000000000" pitchFamily="50" charset="0"/>
              </a:rPr>
              <a:t>	</a:t>
            </a:r>
            <a:r>
              <a:rPr lang="fr-FR" sz="2000" dirty="0" smtClean="0">
                <a:latin typeface="Marianne Light" panose="02000000000000000000" pitchFamily="50" charset="0"/>
              </a:rPr>
              <a:t>- 	Organiser un accueil des futurs élèves inscrits.</a:t>
            </a:r>
            <a:endParaRPr lang="fr-FR" sz="2000" dirty="0">
              <a:latin typeface="Marianne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4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71601" y="1724297"/>
            <a:ext cx="918318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Albertus Extra Bold" panose="020E0802040304020204" pitchFamily="34" charset="0"/>
              </a:rPr>
              <a:t>Des points de vigilance,</a:t>
            </a:r>
          </a:p>
          <a:p>
            <a:endParaRPr lang="fr-FR" sz="4400" dirty="0" smtClean="0">
              <a:latin typeface="Albertus Extra Bold" panose="020E0802040304020204" pitchFamily="34" charset="0"/>
            </a:endParaRPr>
          </a:p>
          <a:p>
            <a:pPr algn="ctr"/>
            <a:r>
              <a:rPr lang="fr-FR" sz="4400" dirty="0" smtClean="0">
                <a:latin typeface="Albertus Extra Bold" panose="020E0802040304020204" pitchFamily="34" charset="0"/>
              </a:rPr>
              <a:t>Ce qu’il faut connaître</a:t>
            </a:r>
            <a:endParaRPr lang="fr-FR" sz="4400" dirty="0">
              <a:latin typeface="Albertus Extra Bold" panose="020E0802040304020204" pitchFamily="34" charset="0"/>
            </a:endParaRPr>
          </a:p>
          <a:p>
            <a:endParaRPr lang="fr-FR" sz="4400" dirty="0"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4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93669" y="940526"/>
            <a:ext cx="981020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Des retours d’expérience.</a:t>
            </a:r>
          </a:p>
          <a:p>
            <a:endParaRPr lang="fr-FR" sz="2800" dirty="0"/>
          </a:p>
          <a:p>
            <a:endParaRPr lang="fr-FR" sz="2800" dirty="0" smtClean="0"/>
          </a:p>
          <a:p>
            <a:r>
              <a:rPr lang="fr-FR" sz="2800" dirty="0" smtClean="0"/>
              <a:t>Des besoins identifiés.</a:t>
            </a:r>
          </a:p>
          <a:p>
            <a:endParaRPr lang="fr-FR" sz="2800" dirty="0"/>
          </a:p>
          <a:p>
            <a:endParaRPr lang="fr-FR" sz="2800" dirty="0" smtClean="0"/>
          </a:p>
          <a:p>
            <a:r>
              <a:rPr lang="fr-FR" sz="2800" dirty="0" smtClean="0"/>
              <a:t>Quelles connaissances du fonctionnement d’une direction d’école?</a:t>
            </a:r>
            <a:endParaRPr lang="fr-FR" sz="2800" dirty="0"/>
          </a:p>
        </p:txBody>
      </p:sp>
      <p:sp>
        <p:nvSpPr>
          <p:cNvPr id="3" name="Accolade ouvrante 2"/>
          <p:cNvSpPr/>
          <p:nvPr/>
        </p:nvSpPr>
        <p:spPr>
          <a:xfrm>
            <a:off x="1188720" y="822960"/>
            <a:ext cx="404949" cy="2011680"/>
          </a:xfrm>
          <a:prstGeom prst="leftBrace">
            <a:avLst/>
          </a:prstGeom>
          <a:ln w="254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28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47114" y="4853354"/>
            <a:ext cx="11324492" cy="17865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647114" y="950536"/>
            <a:ext cx="11324492" cy="36214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1645920" y="249121"/>
            <a:ext cx="8187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Antique Olive Compact" panose="020B0904030504030204" pitchFamily="34" charset="0"/>
              </a:rPr>
              <a:t>Les élèves</a:t>
            </a:r>
            <a:endParaRPr lang="fr-FR" sz="3200" dirty="0">
              <a:latin typeface="Antique Olive Compact" panose="020B09040305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47114" y="1183815"/>
            <a:ext cx="113244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u="sng" dirty="0" smtClean="0">
                <a:latin typeface="Marianne Light" panose="02000000000000000000" pitchFamily="50" charset="0"/>
              </a:rPr>
              <a:t>Les listes d’élèves</a:t>
            </a:r>
            <a:r>
              <a:rPr lang="fr-FR" sz="2400" dirty="0" smtClean="0">
                <a:latin typeface="Marianne Light" panose="02000000000000000000" pitchFamily="50" charset="0"/>
              </a:rPr>
              <a:t>:		répartition par classe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				les coordonnées téléphoniques (appels d’urgence)</a:t>
            </a:r>
          </a:p>
          <a:p>
            <a:endParaRPr lang="fr-FR" sz="2400" dirty="0">
              <a:latin typeface="Marianne Light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u="sng" dirty="0" smtClean="0">
                <a:latin typeface="Marianne Light" panose="02000000000000000000" pitchFamily="50" charset="0"/>
              </a:rPr>
              <a:t>Les élèves a besoin particuliers :</a:t>
            </a:r>
            <a:r>
              <a:rPr lang="fr-FR" sz="2400" dirty="0" smtClean="0">
                <a:latin typeface="Marianne Light" panose="02000000000000000000" pitchFamily="50" charset="0"/>
              </a:rPr>
              <a:t>	les inclusions; les interventions et prises en charge RASED, SESSAD….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>
              <a:latin typeface="Marianne Light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u="sng" dirty="0" smtClean="0">
                <a:latin typeface="Marianne Light" panose="02000000000000000000" pitchFamily="50" charset="0"/>
              </a:rPr>
              <a:t>Les PAI et les (éventuelles) trousses de soin</a:t>
            </a:r>
            <a:r>
              <a:rPr lang="fr-FR" sz="2400" dirty="0" smtClean="0">
                <a:latin typeface="Marianne Light" panose="02000000000000000000" pitchFamily="50" charset="0"/>
              </a:rPr>
              <a:t>.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				</a:t>
            </a:r>
            <a:endParaRPr lang="fr-FR" sz="2400" dirty="0">
              <a:latin typeface="Marianne Light" panose="02000000000000000000" pitchFamily="50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01857" y="5036234"/>
            <a:ext cx="11006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latin typeface="Marianne Light" panose="02000000000000000000" pitchFamily="50" charset="0"/>
              </a:rPr>
              <a:t>Contrôle quotidien des absences:  </a:t>
            </a:r>
            <a:r>
              <a:rPr lang="fr-FR" sz="2400" dirty="0" smtClean="0">
                <a:latin typeface="Marianne Light" panose="02000000000000000000" pitchFamily="50" charset="0"/>
              </a:rPr>
              <a:t>		Quelles modalités existent?</a:t>
            </a:r>
          </a:p>
          <a:p>
            <a:endParaRPr lang="fr-FR" sz="2400" dirty="0">
              <a:latin typeface="Marianne Light" panose="02000000000000000000" pitchFamily="50" charset="0"/>
            </a:endParaRPr>
          </a:p>
          <a:p>
            <a:r>
              <a:rPr lang="fr-FR" sz="2400" dirty="0" smtClean="0">
                <a:latin typeface="Marianne Light" panose="02000000000000000000" pitchFamily="50" charset="0"/>
              </a:rPr>
              <a:t>													Appeler / contacter les familles. </a:t>
            </a:r>
            <a:endParaRPr lang="fr-FR" sz="2400" dirty="0">
              <a:latin typeface="Marianne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17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353" y="723947"/>
            <a:ext cx="11732456" cy="57949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488787" y="147248"/>
            <a:ext cx="5317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La sécurité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407961" y="1308722"/>
            <a:ext cx="1147923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Marianne Light" panose="02000000000000000000" pitchFamily="50" charset="0"/>
              </a:rPr>
              <a:t>Prendre connaissance, localiser:</a:t>
            </a:r>
          </a:p>
          <a:p>
            <a:endParaRPr lang="fr-FR" sz="2400" dirty="0">
              <a:latin typeface="Marianne Light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Marianne Light" panose="02000000000000000000" pitchFamily="50" charset="0"/>
              </a:rPr>
              <a:t>Le téléphone fixe / portable s’il existe.</a:t>
            </a:r>
          </a:p>
          <a:p>
            <a:endParaRPr lang="fr-FR" sz="2400" dirty="0">
              <a:latin typeface="Marianne Light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Marianne Light" panose="02000000000000000000" pitchFamily="50" charset="0"/>
              </a:rPr>
              <a:t>PPMS: 		dispositions spécifiques pour évacuation ou confinement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Les numéros d‘urgence des secours (pompiers/ police/ IEN/ 					collectivité)</a:t>
            </a:r>
          </a:p>
          <a:p>
            <a:endParaRPr lang="fr-FR" sz="2400" dirty="0">
              <a:latin typeface="Marianne Light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Marianne Light" panose="02000000000000000000" pitchFamily="50" charset="0"/>
              </a:rPr>
              <a:t>Le plan des locaux qui permettra de localiser: 	extincteurs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												compteur gaz / électricité/ 																eau</a:t>
            </a:r>
          </a:p>
        </p:txBody>
      </p:sp>
    </p:spTree>
    <p:extLst>
      <p:ext uri="{BB962C8B-B14F-4D97-AF65-F5344CB8AC3E}">
        <p14:creationId xmlns:p14="http://schemas.microsoft.com/office/powerpoint/2010/main" val="129792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2698" y="767418"/>
            <a:ext cx="114953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u="sng" dirty="0">
                <a:latin typeface="Marianne Light" panose="02000000000000000000" pitchFamily="50" charset="0"/>
              </a:rPr>
              <a:t>Accident scolaire: </a:t>
            </a:r>
            <a:r>
              <a:rPr lang="fr-FR" sz="2400" dirty="0" smtClean="0">
                <a:latin typeface="Marianne Light" panose="02000000000000000000" pitchFamily="50" charset="0"/>
              </a:rPr>
              <a:t>	</a:t>
            </a:r>
            <a:r>
              <a:rPr lang="fr-FR" sz="2400" dirty="0">
                <a:latin typeface="Marianne Light" panose="02000000000000000000" pitchFamily="50" charset="0"/>
              </a:rPr>
              <a:t>	Prendre toutes les mesures nécessaires d’urgences</a:t>
            </a:r>
            <a:r>
              <a:rPr lang="fr-FR" sz="2400" dirty="0" smtClean="0">
                <a:latin typeface="Marianne Light" panose="02000000000000000000" pitchFamily="50" charset="0"/>
              </a:rPr>
              <a:t>.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				Appeler centre 15 puis la famille (Suivant gravité)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latin typeface="Marianne Light" panose="02000000000000000000" pitchFamily="50" charset="0"/>
            </a:endParaRPr>
          </a:p>
          <a:p>
            <a:r>
              <a:rPr lang="fr-FR" sz="2400" dirty="0">
                <a:latin typeface="Marianne Light" panose="02000000000000000000" pitchFamily="50" charset="0"/>
              </a:rPr>
              <a:t>							</a:t>
            </a:r>
            <a:r>
              <a:rPr lang="fr-FR" sz="2400" dirty="0" smtClean="0">
                <a:latin typeface="Marianne Light" panose="02000000000000000000" pitchFamily="50" charset="0"/>
              </a:rPr>
              <a:t>	Rédiger </a:t>
            </a:r>
            <a:r>
              <a:rPr lang="fr-FR" sz="2400" dirty="0">
                <a:latin typeface="Marianne Light" panose="02000000000000000000" pitchFamily="50" charset="0"/>
              </a:rPr>
              <a:t>ou faire </a:t>
            </a:r>
            <a:r>
              <a:rPr lang="fr-FR" sz="2400" dirty="0" smtClean="0">
                <a:latin typeface="Marianne Light" panose="02000000000000000000" pitchFamily="50" charset="0"/>
              </a:rPr>
              <a:t>rédiger et signer </a:t>
            </a:r>
            <a:r>
              <a:rPr lang="fr-FR" sz="2400" dirty="0">
                <a:latin typeface="Marianne Light" panose="02000000000000000000" pitchFamily="50" charset="0"/>
              </a:rPr>
              <a:t>la déclaration </a:t>
            </a:r>
            <a:r>
              <a:rPr lang="fr-FR" sz="2400" dirty="0" smtClean="0">
                <a:latin typeface="Marianne Light" panose="02000000000000000000" pitchFamily="50" charset="0"/>
              </a:rPr>
              <a:t>									d’accident</a:t>
            </a:r>
            <a:r>
              <a:rPr lang="fr-FR" sz="2400" dirty="0">
                <a:latin typeface="Marianne Light" panose="02000000000000000000" pitchFamily="50" charset="0"/>
              </a:rPr>
              <a:t>, </a:t>
            </a:r>
            <a:r>
              <a:rPr lang="fr-FR" sz="2400" dirty="0" smtClean="0">
                <a:latin typeface="Marianne Light" panose="02000000000000000000" pitchFamily="50" charset="0"/>
              </a:rPr>
              <a:t>avec certificat </a:t>
            </a:r>
            <a:r>
              <a:rPr lang="fr-FR" sz="2400" dirty="0">
                <a:latin typeface="Marianne Light" panose="02000000000000000000" pitchFamily="50" charset="0"/>
              </a:rPr>
              <a:t>médical si consultation. </a:t>
            </a:r>
            <a:endParaRPr lang="fr-FR" sz="2400" dirty="0" smtClean="0">
              <a:latin typeface="Marianne Light" panose="02000000000000000000" pitchFamily="50" charset="0"/>
            </a:endParaRPr>
          </a:p>
          <a:p>
            <a:endParaRPr lang="fr-FR" sz="2400" dirty="0">
              <a:latin typeface="Marianne Light" panose="02000000000000000000" pitchFamily="50" charset="0"/>
            </a:endParaRPr>
          </a:p>
          <a:p>
            <a:r>
              <a:rPr lang="fr-FR" sz="2400" dirty="0">
                <a:latin typeface="Marianne Light" panose="02000000000000000000" pitchFamily="50" charset="0"/>
              </a:rPr>
              <a:t>			</a:t>
            </a:r>
            <a:r>
              <a:rPr lang="fr-FR" sz="2400" dirty="0" smtClean="0">
                <a:latin typeface="Marianne Light" panose="02000000000000000000" pitchFamily="50" charset="0"/>
              </a:rPr>
              <a:t>					Remettre </a:t>
            </a:r>
            <a:r>
              <a:rPr lang="fr-FR" sz="2400" dirty="0">
                <a:latin typeface="Marianne Light" panose="02000000000000000000" pitchFamily="50" charset="0"/>
              </a:rPr>
              <a:t>1 exemplaire à la famille, à l’IEN, dans les </a:t>
            </a:r>
            <a:r>
              <a:rPr lang="fr-FR" sz="2400" dirty="0" smtClean="0">
                <a:latin typeface="Marianne Light" panose="02000000000000000000" pitchFamily="50" charset="0"/>
              </a:rPr>
              <a:t>								archives ( dossier dédié)</a:t>
            </a:r>
          </a:p>
          <a:p>
            <a:endParaRPr lang="fr-FR" sz="2400" dirty="0">
              <a:latin typeface="Marianne Light" panose="02000000000000000000" pitchFamily="50" charset="0"/>
            </a:endParaRPr>
          </a:p>
          <a:p>
            <a:r>
              <a:rPr lang="fr-FR" sz="2400" dirty="0" smtClean="0">
                <a:latin typeface="Marianne Light" panose="02000000000000000000" pitchFamily="50" charset="0"/>
              </a:rPr>
              <a:t>								En cas de tiers: Informer la famille du tiers de 										l’accident. L’assurance scolaire sera peut-être 										utilisée.</a:t>
            </a:r>
            <a:endParaRPr lang="fr-FR" sz="2400" dirty="0">
              <a:latin typeface="Marianne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45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0505" y="1069145"/>
            <a:ext cx="11465169" cy="51065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362178" y="281354"/>
            <a:ext cx="6203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Marianne Light" panose="02000000000000000000" pitchFamily="50" charset="0"/>
              </a:rPr>
              <a:t>Relation avec les familles</a:t>
            </a:r>
            <a:endParaRPr lang="fr-FR" sz="3200" dirty="0">
              <a:latin typeface="Marianne Light" panose="02000000000000000000" pitchFamily="50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18977" y="1153551"/>
            <a:ext cx="1118381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Marianne Light" panose="02000000000000000000" pitchFamily="50" charset="0"/>
              </a:rPr>
              <a:t>Être présent au moment des accueils, entrée de l’école,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>
              <a:latin typeface="Marianne Light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Marianne Light" panose="02000000000000000000" pitchFamily="50" charset="0"/>
              </a:rPr>
              <a:t>Informer, répondre aux demandes des familles sur la durée de l’absence de la directrice/ du directeur.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>
              <a:latin typeface="Marianne Light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Marianne Light" panose="02000000000000000000" pitchFamily="50" charset="0"/>
              </a:rPr>
              <a:t>Pouvoir prendre en compte une demande de:		 certificat de scolarité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>
              <a:latin typeface="Marianne Light" panose="02000000000000000000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Marianne Light" panose="02000000000000000000" pitchFamily="50" charset="0"/>
              </a:rPr>
              <a:t>En cas de demande de radiation avec édition d’un certificat de radiation: ATTENTION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>
              <a:latin typeface="Marianne Light" panose="02000000000000000000" pitchFamily="50" charset="0"/>
            </a:endParaRPr>
          </a:p>
          <a:p>
            <a:r>
              <a:rPr lang="fr-FR" sz="2400" dirty="0" smtClean="0">
                <a:latin typeface="Marianne Light" panose="02000000000000000000" pitchFamily="50" charset="0"/>
              </a:rPr>
              <a:t>									Il faut l’accord des 2 parents 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					Une radiation ne se fait pas dans l’urgence et a du être déjà évoquée avec l’équipe ou la(le) directrice(</a:t>
            </a:r>
            <a:r>
              <a:rPr lang="fr-FR" sz="2400" dirty="0" err="1" smtClean="0">
                <a:latin typeface="Marianne Light" panose="02000000000000000000" pitchFamily="50" charset="0"/>
              </a:rPr>
              <a:t>eur</a:t>
            </a:r>
            <a:r>
              <a:rPr lang="fr-FR" sz="2400" dirty="0" smtClean="0">
                <a:latin typeface="Marianne Light" panose="02000000000000000000" pitchFamily="50" charset="0"/>
              </a:rPr>
              <a:t>)</a:t>
            </a:r>
            <a:endParaRPr lang="fr-FR" sz="2400" dirty="0">
              <a:latin typeface="Marianne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3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3895" y="1406769"/>
            <a:ext cx="11521441" cy="46564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2644726" y="253218"/>
            <a:ext cx="6738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Marianne Light" panose="02000000000000000000" pitchFamily="50" charset="0"/>
              </a:rPr>
              <a:t>Liens avec la collectivité</a:t>
            </a:r>
            <a:endParaRPr lang="fr-FR" sz="3200" dirty="0">
              <a:latin typeface="Marianne Light" panose="02000000000000000000" pitchFamily="50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92370" y="1519311"/>
            <a:ext cx="1142296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Marianne Light" panose="02000000000000000000" pitchFamily="50" charset="0"/>
              </a:rPr>
              <a:t>Service de restauration</a:t>
            </a:r>
            <a:r>
              <a:rPr lang="fr-FR" sz="2400" dirty="0" smtClean="0">
                <a:latin typeface="Marianne Light" panose="02000000000000000000" pitchFamily="50" charset="0"/>
              </a:rPr>
              <a:t>: 		Liste des inscrits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						Prise en charge des enfants: où? Par qui?</a:t>
            </a:r>
          </a:p>
          <a:p>
            <a:endParaRPr lang="fr-FR" sz="2400" dirty="0">
              <a:latin typeface="Marianne Light" panose="02000000000000000000" pitchFamily="50" charset="0"/>
            </a:endParaRPr>
          </a:p>
          <a:p>
            <a:r>
              <a:rPr lang="fr-FR" sz="2400" b="1" dirty="0" smtClean="0">
                <a:latin typeface="Marianne Light" panose="02000000000000000000" pitchFamily="50" charset="0"/>
              </a:rPr>
              <a:t>Garderie/ activités </a:t>
            </a:r>
            <a:r>
              <a:rPr lang="fr-FR" sz="2400" b="1" dirty="0" err="1" smtClean="0">
                <a:latin typeface="Marianne Light" panose="02000000000000000000" pitchFamily="50" charset="0"/>
              </a:rPr>
              <a:t>péri-scolaires</a:t>
            </a:r>
            <a:r>
              <a:rPr lang="fr-FR" sz="2400" dirty="0" smtClean="0">
                <a:latin typeface="Marianne Light" panose="02000000000000000000" pitchFamily="50" charset="0"/>
              </a:rPr>
              <a:t>: 		Liste des inscrits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									Lieu, horaires des activités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									Nom du responsable</a:t>
            </a:r>
          </a:p>
          <a:p>
            <a:endParaRPr lang="fr-FR" sz="2400" dirty="0" smtClean="0">
              <a:latin typeface="Marianne Light" panose="02000000000000000000" pitchFamily="50" charset="0"/>
            </a:endParaRPr>
          </a:p>
          <a:p>
            <a:r>
              <a:rPr lang="fr-FR" sz="2400" b="1" dirty="0" smtClean="0">
                <a:latin typeface="Marianne Light" panose="02000000000000000000" pitchFamily="50" charset="0"/>
              </a:rPr>
              <a:t>Réunion prévue avec la collectivité</a:t>
            </a:r>
            <a:r>
              <a:rPr lang="fr-FR" sz="2400" dirty="0" smtClean="0">
                <a:latin typeface="Marianne Light" panose="02000000000000000000" pitchFamily="50" charset="0"/>
              </a:rPr>
              <a:t>: 	Si la directrice / directeur titulaire 														ne l’a pas fait, excuser l’absence ou 													demander à un autre collègue de 														représenter l’école.</a:t>
            </a:r>
            <a:endParaRPr lang="fr-FR" sz="2400" dirty="0">
              <a:latin typeface="Marianne Ligh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81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2542" y="1167618"/>
            <a:ext cx="11901267" cy="458606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3404382" y="323557"/>
            <a:ext cx="4825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Marianne Light" panose="02000000000000000000" pitchFamily="50" charset="0"/>
              </a:rPr>
              <a:t>Vie de l’école</a:t>
            </a:r>
            <a:endParaRPr lang="fr-FR" sz="3200" dirty="0">
              <a:latin typeface="Marianne Light" panose="02000000000000000000" pitchFamily="50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11015" y="1237957"/>
            <a:ext cx="1173245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Marianne Light" panose="02000000000000000000" pitchFamily="50" charset="0"/>
              </a:rPr>
              <a:t>Les déplacements des élèves</a:t>
            </a:r>
            <a:r>
              <a:rPr lang="fr-FR" sz="2400" dirty="0" smtClean="0">
                <a:latin typeface="Marianne Light" panose="02000000000000000000" pitchFamily="50" charset="0"/>
              </a:rPr>
              <a:t>: 	Les sorties – rencontres prévues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							Quelle classe/ quel groupe; 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							</a:t>
            </a:r>
            <a:r>
              <a:rPr lang="fr-FR" sz="2400" dirty="0">
                <a:latin typeface="Marianne Light" panose="02000000000000000000" pitchFamily="50" charset="0"/>
              </a:rPr>
              <a:t>A</a:t>
            </a:r>
            <a:r>
              <a:rPr lang="fr-FR" sz="2400" dirty="0" smtClean="0">
                <a:latin typeface="Marianne Light" panose="02000000000000000000" pitchFamily="50" charset="0"/>
              </a:rPr>
              <a:t>ctivités: 	dates et horaires; lieu;</a:t>
            </a:r>
          </a:p>
          <a:p>
            <a:r>
              <a:rPr lang="fr-FR" sz="2400" dirty="0" smtClean="0">
                <a:latin typeface="Marianne Light" panose="02000000000000000000" pitchFamily="50" charset="0"/>
              </a:rPr>
              <a:t>															accompagnateurs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							(Demande d’autorisation de sortie régulière 												ou occasionnelle sans nuitée).</a:t>
            </a:r>
          </a:p>
          <a:p>
            <a:endParaRPr lang="fr-FR" sz="2400" dirty="0">
              <a:latin typeface="Marianne Light" panose="02000000000000000000" pitchFamily="50" charset="0"/>
            </a:endParaRPr>
          </a:p>
          <a:p>
            <a:r>
              <a:rPr lang="fr-FR" sz="2400" b="1" dirty="0" smtClean="0">
                <a:latin typeface="Marianne Light" panose="02000000000000000000" pitchFamily="50" charset="0"/>
              </a:rPr>
              <a:t>Organisation des APC</a:t>
            </a:r>
            <a:r>
              <a:rPr lang="fr-FR" sz="2400" dirty="0" smtClean="0">
                <a:latin typeface="Marianne Light" panose="02000000000000000000" pitchFamily="50" charset="0"/>
              </a:rPr>
              <a:t>:			Quels jours, quels horaires,</a:t>
            </a:r>
          </a:p>
          <a:p>
            <a:r>
              <a:rPr lang="fr-FR" sz="2400" dirty="0" smtClean="0">
                <a:latin typeface="Marianne Light" panose="02000000000000000000" pitchFamily="50" charset="0"/>
              </a:rPr>
              <a:t>										Quels élèves,</a:t>
            </a:r>
          </a:p>
          <a:p>
            <a:r>
              <a:rPr lang="fr-FR" sz="2400" dirty="0">
                <a:latin typeface="Marianne Light" panose="02000000000000000000" pitchFamily="50" charset="0"/>
              </a:rPr>
              <a:t>	</a:t>
            </a:r>
            <a:r>
              <a:rPr lang="fr-FR" sz="2400" dirty="0" smtClean="0">
                <a:latin typeface="Marianne Light" panose="02000000000000000000" pitchFamily="50" charset="0"/>
              </a:rPr>
              <a:t>									Où et pour quoi faire?</a:t>
            </a:r>
            <a:endParaRPr lang="fr-FR" sz="2400" dirty="0">
              <a:latin typeface="Marianne Light" panose="02000000000000000000" pitchFamily="50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348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413</TotalTime>
  <Words>1312</Words>
  <Application>Microsoft Office PowerPoint</Application>
  <PresentationFormat>Grand écran</PresentationFormat>
  <Paragraphs>126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Albertus Extra Bold</vt:lpstr>
      <vt:lpstr>Antique Olive Compact</vt:lpstr>
      <vt:lpstr>Arial</vt:lpstr>
      <vt:lpstr>Century Gothic</vt:lpstr>
      <vt:lpstr>Marianne Light</vt:lpstr>
      <vt:lpstr>Wingdings 3</vt:lpstr>
      <vt:lpstr>Secteur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claude.maltaverne</dc:creator>
  <cp:lastModifiedBy>claude.maltaverne</cp:lastModifiedBy>
  <cp:revision>25</cp:revision>
  <dcterms:created xsi:type="dcterms:W3CDTF">2021-10-22T09:51:24Z</dcterms:created>
  <dcterms:modified xsi:type="dcterms:W3CDTF">2021-12-15T08:55:05Z</dcterms:modified>
</cp:coreProperties>
</file>