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75" r:id="rId3"/>
    <p:sldId id="276" r:id="rId4"/>
    <p:sldId id="277" r:id="rId5"/>
    <p:sldId id="278" r:id="rId6"/>
    <p:sldId id="257" r:id="rId7"/>
    <p:sldId id="259" r:id="rId8"/>
    <p:sldId id="261" r:id="rId9"/>
    <p:sldId id="274" r:id="rId10"/>
    <p:sldId id="279" r:id="rId11"/>
    <p:sldId id="265" r:id="rId12"/>
    <p:sldId id="266" r:id="rId13"/>
    <p:sldId id="267" r:id="rId14"/>
    <p:sldId id="280" r:id="rId15"/>
    <p:sldId id="281" r:id="rId16"/>
    <p:sldId id="271" r:id="rId17"/>
    <p:sldId id="272" r:id="rId18"/>
    <p:sldId id="28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circo71.cir.ac-dijon.fr/protocole-departemental-phare/" TargetMode="External"/><Relationship Id="rId2" Type="http://schemas.openxmlformats.org/officeDocument/2006/relationships/hyperlink" Target="https://www.education.gouv.fr/non-au-harcelement/phare-un-programme-de-lutte-contre-le-harcelement-l-ecole-323435" TargetMode="External"/><Relationship Id="rId1" Type="http://schemas.openxmlformats.org/officeDocument/2006/relationships/slideLayout" Target="../slideLayouts/slideLayout7.xml"/><Relationship Id="rId5" Type="http://schemas.openxmlformats.org/officeDocument/2006/relationships/hyperlink" Target="https://www.reseau-canope.fr/notice/agir-contre-le-harcelement-une-preoccupation-partagee.html" TargetMode="External"/><Relationship Id="rId4" Type="http://schemas.openxmlformats.org/officeDocument/2006/relationships/hyperlink" Target="https://www.canotech.fr/s/30608/violence-et-harcelement-le-dispositif-phare-au-1er-degre?gclid=EAIaIQobChMIs8yRo_3AggMV1REGAB3nJgDcEAAYASAAEgIT5fD_Bw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Sebastien.florin@ac-dijon.fr" TargetMode="External"/><Relationship Id="rId2" Type="http://schemas.openxmlformats.org/officeDocument/2006/relationships/hyperlink" Target="mailto:Romuald.josserand@ac-dijon.f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qDrJgwpeF0I" TargetMode="External"/><Relationship Id="rId4" Type="http://schemas.openxmlformats.org/officeDocument/2006/relationships/hyperlink" Target="https://www.youtube.com/watch?v=qDrJgwpeF0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anotech.fr/a/34105/methode-de-la-preoccupation-partagee-1-prise-en-charge-dun-cas-dintimid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dirty="0" smtClean="0">
                <a:latin typeface="Arial" panose="020B0604020202020204" pitchFamily="34" charset="0"/>
                <a:cs typeface="Arial" panose="020B0604020202020204" pitchFamily="34" charset="0"/>
              </a:rPr>
              <a:t>Formation </a:t>
            </a:r>
            <a:r>
              <a:rPr lang="fr-FR" sz="4400" dirty="0" err="1" smtClean="0">
                <a:latin typeface="Arial" panose="020B0604020202020204" pitchFamily="34" charset="0"/>
                <a:cs typeface="Arial" panose="020B0604020202020204" pitchFamily="34" charset="0"/>
              </a:rPr>
              <a:t>pHARe</a:t>
            </a:r>
            <a:r>
              <a:rPr lang="fr-FR" sz="4400" dirty="0" smtClean="0">
                <a:latin typeface="Arial" panose="020B0604020202020204" pitchFamily="34" charset="0"/>
                <a:cs typeface="Arial" panose="020B0604020202020204" pitchFamily="34" charset="0"/>
              </a:rPr>
              <a:t/>
            </a:r>
            <a:br>
              <a:rPr lang="fr-FR" sz="4400" dirty="0" smtClean="0">
                <a:latin typeface="Arial" panose="020B0604020202020204" pitchFamily="34" charset="0"/>
                <a:cs typeface="Arial" panose="020B0604020202020204" pitchFamily="34" charset="0"/>
              </a:rPr>
            </a:br>
            <a:r>
              <a:rPr lang="fr-FR" sz="4400" dirty="0" smtClean="0">
                <a:latin typeface="Arial" panose="020B0604020202020204" pitchFamily="34" charset="0"/>
                <a:cs typeface="Arial" panose="020B0604020202020204" pitchFamily="34" charset="0"/>
              </a:rPr>
              <a:t>directeurs</a:t>
            </a:r>
            <a:endParaRPr lang="fr-FR" sz="4400" dirty="0">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p:txBody>
          <a:bodyPr>
            <a:noAutofit/>
          </a:bodyPr>
          <a:lstStyle/>
          <a:p>
            <a:r>
              <a:rPr lang="fr-FR" sz="1800" b="1" dirty="0" smtClean="0">
                <a:latin typeface="Arial" panose="020B0604020202020204" pitchFamily="34" charset="0"/>
                <a:cs typeface="Arial" panose="020B0604020202020204" pitchFamily="34" charset="0"/>
              </a:rPr>
              <a:t>Mercredi 15 novembre 2023</a:t>
            </a:r>
          </a:p>
          <a:p>
            <a:pPr marL="342900" indent="-342900" algn="l">
              <a:buFont typeface="Arial" panose="020B0604020202020204" pitchFamily="34" charset="0"/>
              <a:buChar char="•"/>
            </a:pPr>
            <a:r>
              <a:rPr lang="fr-FR" sz="1800" dirty="0" smtClean="0">
                <a:latin typeface="Arial" panose="020B0604020202020204" pitchFamily="34" charset="0"/>
                <a:cs typeface="Arial" panose="020B0604020202020204" pitchFamily="34" charset="0"/>
              </a:rPr>
              <a:t>Protocoles national et départemental</a:t>
            </a:r>
          </a:p>
          <a:p>
            <a:pPr marL="342900" indent="-342900" algn="l">
              <a:buFont typeface="Arial" panose="020B0604020202020204" pitchFamily="34" charset="0"/>
              <a:buChar char="•"/>
            </a:pPr>
            <a:r>
              <a:rPr lang="fr-FR" sz="1800" dirty="0" smtClean="0">
                <a:latin typeface="Arial" panose="020B0604020202020204" pitchFamily="34" charset="0"/>
                <a:cs typeface="Arial" panose="020B0604020202020204" pitchFamily="34" charset="0"/>
              </a:rPr>
              <a:t>La Méthode de Préoccupation Partagée (MPP)</a:t>
            </a:r>
          </a:p>
          <a:p>
            <a:pPr marL="342900" indent="-342900" algn="l">
              <a:buFont typeface="Arial" panose="020B0604020202020204" pitchFamily="34" charset="0"/>
              <a:buChar char="•"/>
            </a:pPr>
            <a:r>
              <a:rPr lang="fr-FR" sz="1800" dirty="0" smtClean="0">
                <a:latin typeface="Arial" panose="020B0604020202020204" pitchFamily="34" charset="0"/>
                <a:cs typeface="Arial" panose="020B0604020202020204" pitchFamily="34" charset="0"/>
              </a:rPr>
              <a:t>Ressources</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18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4693" y="574286"/>
            <a:ext cx="5517857" cy="707886"/>
          </a:xfrm>
          <a:prstGeom prst="rect">
            <a:avLst/>
          </a:prstGeom>
        </p:spPr>
        <p:txBody>
          <a:bodyPr wrap="none">
            <a:spAutoFit/>
          </a:bodyPr>
          <a:lstStyle/>
          <a:p>
            <a:r>
              <a:rPr lang="fr-FR" sz="4000" dirty="0">
                <a:latin typeface="Arial" panose="020B0604020202020204" pitchFamily="34" charset="0"/>
                <a:cs typeface="Arial" panose="020B0604020202020204" pitchFamily="34" charset="0"/>
              </a:rPr>
              <a:t>Rencontre avec la cible</a:t>
            </a:r>
          </a:p>
        </p:txBody>
      </p:sp>
      <p:sp>
        <p:nvSpPr>
          <p:cNvPr id="3" name="Rectangle 2"/>
          <p:cNvSpPr/>
          <p:nvPr/>
        </p:nvSpPr>
        <p:spPr>
          <a:xfrm>
            <a:off x="739737" y="1543318"/>
            <a:ext cx="10487770" cy="4524315"/>
          </a:xfrm>
          <a:prstGeom prst="rect">
            <a:avLst/>
          </a:prstGeom>
        </p:spPr>
        <p:txBody>
          <a:bodyPr wrap="square">
            <a:spAutoFit/>
          </a:bodyPr>
          <a:lstStyle/>
          <a:p>
            <a:r>
              <a:rPr lang="fr-FR" sz="2400" b="1" dirty="0">
                <a:latin typeface="Arial" panose="020B0604020202020204" pitchFamily="34" charset="0"/>
                <a:cs typeface="Arial" panose="020B0604020202020204" pitchFamily="34" charset="0"/>
              </a:rPr>
              <a:t>But</a:t>
            </a:r>
            <a:r>
              <a:rPr lang="fr-FR" sz="2400" dirty="0">
                <a:latin typeface="Arial" panose="020B0604020202020204" pitchFamily="34" charset="0"/>
                <a:cs typeface="Arial" panose="020B0604020202020204" pitchFamily="34" charset="0"/>
              </a:rPr>
              <a:t>: Recueillir la parole de l’enfant, obtenir des </a:t>
            </a:r>
            <a:r>
              <a:rPr lang="fr-FR" sz="2400" dirty="0" smtClean="0">
                <a:latin typeface="Arial" panose="020B0604020202020204" pitchFamily="34" charset="0"/>
                <a:cs typeface="Arial" panose="020B0604020202020204" pitchFamily="34" charset="0"/>
              </a:rPr>
              <a:t>informations : </a:t>
            </a:r>
            <a:r>
              <a:rPr lang="fr-FR" sz="2400" dirty="0">
                <a:latin typeface="Arial" panose="020B0604020202020204" pitchFamily="34" charset="0"/>
                <a:cs typeface="Arial" panose="020B0604020202020204" pitchFamily="34" charset="0"/>
              </a:rPr>
              <a:t>construire une relation d’alliance, de </a:t>
            </a:r>
            <a:r>
              <a:rPr lang="fr-FR" sz="2400" dirty="0" smtClean="0">
                <a:latin typeface="Arial" panose="020B0604020202020204" pitchFamily="34" charset="0"/>
                <a:cs typeface="Arial" panose="020B0604020202020204" pitchFamily="34" charset="0"/>
              </a:rPr>
              <a:t>coopération.</a:t>
            </a:r>
          </a:p>
          <a:p>
            <a:endParaRPr lang="fr-FR" sz="24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Qui</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Un </a:t>
            </a:r>
            <a:r>
              <a:rPr lang="fr-FR" sz="2400" dirty="0">
                <a:latin typeface="Arial" panose="020B0604020202020204" pitchFamily="34" charset="0"/>
                <a:cs typeface="Arial" panose="020B0604020202020204" pitchFamily="34" charset="0"/>
              </a:rPr>
              <a:t>adulte formé à la </a:t>
            </a:r>
            <a:r>
              <a:rPr lang="fr-FR" sz="2400" dirty="0" smtClean="0">
                <a:latin typeface="Arial" panose="020B0604020202020204" pitchFamily="34" charset="0"/>
                <a:cs typeface="Arial" panose="020B0604020202020204" pitchFamily="34" charset="0"/>
              </a:rPr>
              <a:t>MPP.</a:t>
            </a:r>
          </a:p>
          <a:p>
            <a:endParaRPr lang="fr-FR" sz="24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Lieu</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Neutre </a:t>
            </a:r>
            <a:r>
              <a:rPr lang="fr-FR" sz="2400" dirty="0">
                <a:latin typeface="Arial" panose="020B0604020202020204" pitchFamily="34" charset="0"/>
                <a:cs typeface="Arial" panose="020B0604020202020204" pitchFamily="34" charset="0"/>
              </a:rPr>
              <a:t>(éviter le bureau de la directrice</a:t>
            </a:r>
            <a:r>
              <a:rPr lang="fr-FR" sz="2400" dirty="0" smtClean="0">
                <a:latin typeface="Arial" panose="020B0604020202020204" pitchFamily="34" charset="0"/>
                <a:cs typeface="Arial" panose="020B0604020202020204" pitchFamily="34" charset="0"/>
              </a:rPr>
              <a:t>)</a:t>
            </a:r>
          </a:p>
          <a:p>
            <a:endParaRPr lang="fr-FR" sz="24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Durée</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Le </a:t>
            </a:r>
            <a:r>
              <a:rPr lang="fr-FR" sz="2400" dirty="0">
                <a:latin typeface="Arial" panose="020B0604020202020204" pitchFamily="34" charset="0"/>
                <a:cs typeface="Arial" panose="020B0604020202020204" pitchFamily="34" charset="0"/>
              </a:rPr>
              <a:t>temps nécessaire à l’élève. </a:t>
            </a:r>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Attention </a:t>
            </a:r>
            <a:r>
              <a:rPr lang="fr-FR" sz="2400" dirty="0">
                <a:latin typeface="Arial" panose="020B0604020202020204" pitchFamily="34" charset="0"/>
                <a:cs typeface="Arial" panose="020B0604020202020204" pitchFamily="34" charset="0"/>
              </a:rPr>
              <a:t>de ne pas questionner à </a:t>
            </a:r>
            <a:r>
              <a:rPr lang="fr-FR" sz="2400" dirty="0" smtClean="0">
                <a:latin typeface="Arial" panose="020B0604020202020204" pitchFamily="34" charset="0"/>
                <a:cs typeface="Arial" panose="020B0604020202020204" pitchFamily="34" charset="0"/>
              </a:rPr>
              <a:t>charge.</a:t>
            </a:r>
          </a:p>
          <a:p>
            <a:pPr marL="342900" indent="-342900">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Prévoir </a:t>
            </a:r>
            <a:r>
              <a:rPr lang="fr-FR" sz="2400" dirty="0">
                <a:latin typeface="Arial" panose="020B0604020202020204" pitchFamily="34" charset="0"/>
                <a:cs typeface="Arial" panose="020B0604020202020204" pitchFamily="34" charset="0"/>
              </a:rPr>
              <a:t>un second </a:t>
            </a:r>
            <a:r>
              <a:rPr lang="fr-FR" sz="2400" dirty="0" smtClean="0">
                <a:latin typeface="Arial" panose="020B0604020202020204" pitchFamily="34" charset="0"/>
                <a:cs typeface="Arial" panose="020B0604020202020204" pitchFamily="34" charset="0"/>
              </a:rPr>
              <a:t>rendez-vous.</a:t>
            </a:r>
          </a:p>
          <a:p>
            <a:pPr marL="342900" indent="-342900">
              <a:buFont typeface="Wingdings" panose="05000000000000000000" pitchFamily="2" charset="2"/>
              <a:buChar char="Ø"/>
            </a:pPr>
            <a:r>
              <a:rPr lang="fr-FR" sz="2400" dirty="0" smtClean="0">
                <a:latin typeface="Arial" panose="020B0604020202020204" pitchFamily="34" charset="0"/>
                <a:cs typeface="Arial" panose="020B0604020202020204" pitchFamily="34" charset="0"/>
              </a:rPr>
              <a:t>Garder une trace </a:t>
            </a:r>
            <a:r>
              <a:rPr lang="fr-FR" sz="2400" dirty="0">
                <a:latin typeface="Arial" panose="020B0604020202020204" pitchFamily="34" charset="0"/>
                <a:cs typeface="Arial" panose="020B0604020202020204" pitchFamily="34" charset="0"/>
              </a:rPr>
              <a:t>écrite (</a:t>
            </a:r>
            <a:r>
              <a:rPr lang="fr-FR" sz="2400" dirty="0" smtClean="0">
                <a:latin typeface="Arial" panose="020B0604020202020204" pitchFamily="34" charset="0"/>
                <a:cs typeface="Arial" panose="020B0604020202020204" pitchFamily="34" charset="0"/>
              </a:rPr>
              <a:t>verbatim)</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2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1000"/>
                                        <p:tgtEl>
                                          <p:spTgt spid="3">
                                            <p:txEl>
                                              <p:pRg st="10" end="10"/>
                                            </p:txEl>
                                          </p:spTgt>
                                        </p:tgtEl>
                                      </p:cBhvr>
                                    </p:animEffect>
                                    <p:anim calcmode="lin" valueType="num">
                                      <p:cBhvr>
                                        <p:cTn id="4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anose="020B0604020202020204" pitchFamily="34" charset="0"/>
                <a:cs typeface="Arial" panose="020B0604020202020204" pitchFamily="34" charset="0"/>
              </a:rPr>
              <a:t>Comment mener l’entretien avec la cible?</a:t>
            </a:r>
            <a:endParaRPr lang="fr-FR" dirty="0">
              <a:latin typeface="Arial" panose="020B0604020202020204" pitchFamily="34" charset="0"/>
              <a:cs typeface="Arial" panose="020B0604020202020204" pitchFamily="34" charset="0"/>
            </a:endParaRPr>
          </a:p>
        </p:txBody>
      </p:sp>
      <p:sp>
        <p:nvSpPr>
          <p:cNvPr id="3" name="ZoneTexte 2"/>
          <p:cNvSpPr txBox="1"/>
          <p:nvPr/>
        </p:nvSpPr>
        <p:spPr>
          <a:xfrm>
            <a:off x="1295402" y="2657856"/>
            <a:ext cx="9884662" cy="1754326"/>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 Mon </a:t>
            </a:r>
            <a:r>
              <a:rPr lang="fr-FR" dirty="0">
                <a:latin typeface="Arial" panose="020B0604020202020204" pitchFamily="34" charset="0"/>
                <a:cs typeface="Arial" panose="020B0604020202020204" pitchFamily="34" charset="0"/>
              </a:rPr>
              <a:t>rôle est de m’assurer que tous les enfants se sentent bien à l’école et en sécurité.  J’ai appris que tu avais vécu des moments difficiles avec tes camarades. Je suis là pour aider à trouver des solutions. Est-ce que tu veux qu’on en </a:t>
            </a:r>
            <a:r>
              <a:rPr lang="fr-FR" dirty="0" smtClean="0">
                <a:latin typeface="Arial" panose="020B0604020202020204" pitchFamily="34" charset="0"/>
                <a:cs typeface="Arial" panose="020B0604020202020204" pitchFamily="34" charset="0"/>
              </a:rPr>
              <a:t>parle?»</a:t>
            </a:r>
          </a:p>
          <a:p>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Ce que tu vas me dire restera entre nous, je ne le répéterai à </a:t>
            </a:r>
            <a:r>
              <a:rPr lang="fr-FR" dirty="0" smtClean="0">
                <a:latin typeface="Arial" panose="020B0604020202020204" pitchFamily="34" charset="0"/>
                <a:cs typeface="Arial" panose="020B0604020202020204" pitchFamily="34" charset="0"/>
              </a:rPr>
              <a:t>personne sans ton accord. </a:t>
            </a:r>
            <a:r>
              <a:rPr lang="fr-FR" dirty="0">
                <a:latin typeface="Arial" panose="020B0604020202020204" pitchFamily="34" charset="0"/>
                <a:cs typeface="Arial" panose="020B0604020202020204" pitchFamily="34" charset="0"/>
              </a:rPr>
              <a:t>Sauf si toi tu souhaites que j’en parle à quelqu’un comme à tes parents. ».</a:t>
            </a:r>
          </a:p>
        </p:txBody>
      </p:sp>
      <p:sp>
        <p:nvSpPr>
          <p:cNvPr id="4" name="ZoneTexte 3"/>
          <p:cNvSpPr txBox="1"/>
          <p:nvPr/>
        </p:nvSpPr>
        <p:spPr>
          <a:xfrm>
            <a:off x="1438656" y="4901184"/>
            <a:ext cx="8558784" cy="646331"/>
          </a:xfrm>
          <a:prstGeom prst="rect">
            <a:avLst/>
          </a:prstGeom>
          <a:noFill/>
        </p:spPr>
        <p:txBody>
          <a:bodyPr wrap="square" rtlCol="0">
            <a:spAutoFit/>
          </a:bodyPr>
          <a:lstStyle/>
          <a:p>
            <a:pPr marL="285750" indent="-285750">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On est juge de la situation, si besoin on </a:t>
            </a:r>
            <a:r>
              <a:rPr lang="fr-FR" dirty="0" smtClean="0">
                <a:solidFill>
                  <a:srgbClr val="FF0000"/>
                </a:solidFill>
                <a:latin typeface="Arial" panose="020B0604020202020204" pitchFamily="34" charset="0"/>
                <a:cs typeface="Arial" panose="020B0604020202020204" pitchFamily="34" charset="0"/>
              </a:rPr>
              <a:t>transmet </a:t>
            </a:r>
            <a:r>
              <a:rPr lang="fr-FR" dirty="0">
                <a:solidFill>
                  <a:srgbClr val="FF0000"/>
                </a:solidFill>
                <a:latin typeface="Arial" panose="020B0604020202020204" pitchFamily="34" charset="0"/>
                <a:cs typeface="Arial" panose="020B0604020202020204" pitchFamily="34" charset="0"/>
              </a:rPr>
              <a:t>les paroles de l’enfant à une tierce personne (IEN, psychologue...)</a:t>
            </a:r>
          </a:p>
        </p:txBody>
      </p:sp>
    </p:spTree>
    <p:extLst>
      <p:ext uri="{BB962C8B-B14F-4D97-AF65-F5344CB8AC3E}">
        <p14:creationId xmlns:p14="http://schemas.microsoft.com/office/powerpoint/2010/main" val="21253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58240" y="658368"/>
            <a:ext cx="9582912" cy="64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 Je ne vais punir personne. Je suis là pour trouver des solutions pour que ça s’arrête et que tu te sentes bien à l’école. »</a:t>
            </a:r>
          </a:p>
        </p:txBody>
      </p:sp>
      <p:sp>
        <p:nvSpPr>
          <p:cNvPr id="3" name="Rectangle 2"/>
          <p:cNvSpPr/>
          <p:nvPr/>
        </p:nvSpPr>
        <p:spPr>
          <a:xfrm>
            <a:off x="1158240" y="1383328"/>
            <a:ext cx="9765792" cy="646331"/>
          </a:xfrm>
          <a:prstGeom prst="rect">
            <a:avLst/>
          </a:prstGeom>
        </p:spPr>
        <p:txBody>
          <a:bodyPr wrap="square">
            <a:spAutoFit/>
          </a:bodyPr>
          <a:lstStyle/>
          <a:p>
            <a:r>
              <a:rPr lang="fr-FR" dirty="0">
                <a:latin typeface="Arial" panose="020B0604020202020204" pitchFamily="34" charset="0"/>
                <a:cs typeface="Arial" panose="020B0604020202020204" pitchFamily="34" charset="0"/>
              </a:rPr>
              <a:t>« Je vais prendre des notes de ce que l’on va se dire. C’est juste pour </a:t>
            </a:r>
            <a:r>
              <a:rPr lang="fr-FR" dirty="0" smtClean="0">
                <a:latin typeface="Arial" panose="020B0604020202020204" pitchFamily="34" charset="0"/>
                <a:cs typeface="Arial" panose="020B0604020202020204" pitchFamily="34" charset="0"/>
              </a:rPr>
              <a:t>moi, pour </a:t>
            </a:r>
            <a:r>
              <a:rPr lang="fr-FR" dirty="0">
                <a:latin typeface="Arial" panose="020B0604020202020204" pitchFamily="34" charset="0"/>
                <a:cs typeface="Arial" panose="020B0604020202020204" pitchFamily="34" charset="0"/>
              </a:rPr>
              <a:t>que je puisse me souvenir de ce que l’on se sera dit la prochaine fois que l’on se verra. »</a:t>
            </a:r>
          </a:p>
        </p:txBody>
      </p:sp>
      <p:sp>
        <p:nvSpPr>
          <p:cNvPr id="4" name="Rectangle 3"/>
          <p:cNvSpPr/>
          <p:nvPr/>
        </p:nvSpPr>
        <p:spPr>
          <a:xfrm>
            <a:off x="1158240" y="2011157"/>
            <a:ext cx="10168128" cy="369332"/>
          </a:xfrm>
          <a:prstGeom prst="rect">
            <a:avLst/>
          </a:prstGeom>
        </p:spPr>
        <p:txBody>
          <a:bodyPr wrap="square">
            <a:spAutoFit/>
          </a:bodyPr>
          <a:lstStyle/>
          <a:p>
            <a:pPr marL="285750" indent="-285750">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L’objectif n’est pas de punir les intimidateurs mais de faire cesser </a:t>
            </a:r>
            <a:r>
              <a:rPr lang="fr-FR" dirty="0" smtClean="0">
                <a:solidFill>
                  <a:srgbClr val="FF0000"/>
                </a:solidFill>
                <a:latin typeface="Arial" panose="020B0604020202020204" pitchFamily="34" charset="0"/>
                <a:cs typeface="Arial" panose="020B0604020202020204" pitchFamily="34" charset="0"/>
              </a:rPr>
              <a:t>l’intimidation.</a:t>
            </a:r>
            <a:endParaRPr lang="fr-FR"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158240" y="2604507"/>
            <a:ext cx="9765792" cy="1338828"/>
          </a:xfrm>
          <a:prstGeom prst="rect">
            <a:avLst/>
          </a:prstGeom>
        </p:spPr>
        <p:txBody>
          <a:bodyPr wrap="square">
            <a:spAutoFit/>
          </a:bodyPr>
          <a:lstStyle/>
          <a:p>
            <a:r>
              <a:rPr lang="fr-FR" dirty="0" smtClean="0"/>
              <a:t>« </a:t>
            </a:r>
            <a:r>
              <a:rPr lang="fr-FR" dirty="0" smtClean="0">
                <a:latin typeface="Arial" panose="020B0604020202020204" pitchFamily="34" charset="0"/>
                <a:cs typeface="Arial" panose="020B0604020202020204" pitchFamily="34" charset="0"/>
              </a:rPr>
              <a:t>Qui </a:t>
            </a:r>
            <a:r>
              <a:rPr lang="fr-FR" dirty="0">
                <a:latin typeface="Arial" panose="020B0604020202020204" pitchFamily="34" charset="0"/>
                <a:cs typeface="Arial" panose="020B0604020202020204" pitchFamily="34" charset="0"/>
              </a:rPr>
              <a:t>est impliqué dans la situation </a:t>
            </a:r>
            <a:r>
              <a:rPr lang="fr-FR" dirty="0" smtClean="0">
                <a:latin typeface="Arial" panose="020B0604020202020204" pitchFamily="34" charset="0"/>
                <a:cs typeface="Arial" panose="020B0604020202020204" pitchFamily="34" charset="0"/>
              </a:rPr>
              <a:t>? »</a:t>
            </a:r>
          </a:p>
          <a:p>
            <a:endParaRPr lang="fr-FR" sz="900"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Depuis quand on t’embête ? Quand  ça s’est passé ? Est-ce que ça s’est passé plusieurs fois ? A partir de quel moment c’est devenu insupportable ? Est-ce que ça se passe sur le temps scolaire ou extra scolaire ? »</a:t>
            </a:r>
          </a:p>
        </p:txBody>
      </p:sp>
      <p:sp>
        <p:nvSpPr>
          <p:cNvPr id="6" name="Rectangle 5"/>
          <p:cNvSpPr/>
          <p:nvPr/>
        </p:nvSpPr>
        <p:spPr>
          <a:xfrm>
            <a:off x="1158240" y="4065731"/>
            <a:ext cx="9765792" cy="646331"/>
          </a:xfrm>
          <a:prstGeom prst="rect">
            <a:avLst/>
          </a:prstGeom>
        </p:spPr>
        <p:txBody>
          <a:bodyPr wrap="square">
            <a:spAutoFit/>
          </a:bodyPr>
          <a:lstStyle/>
          <a:p>
            <a:pPr marL="285750" indent="-285750">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On doit connaître certains faits car on cherche à mettre fin à la situation mais on </a:t>
            </a:r>
            <a:r>
              <a:rPr lang="fr-FR" dirty="0" smtClean="0">
                <a:solidFill>
                  <a:srgbClr val="FF0000"/>
                </a:solidFill>
                <a:latin typeface="Arial" panose="020B0604020202020204" pitchFamily="34" charset="0"/>
                <a:cs typeface="Arial" panose="020B0604020202020204" pitchFamily="34" charset="0"/>
              </a:rPr>
              <a:t>n’a </a:t>
            </a:r>
            <a:r>
              <a:rPr lang="fr-FR" dirty="0">
                <a:solidFill>
                  <a:srgbClr val="FF0000"/>
                </a:solidFill>
                <a:latin typeface="Arial" panose="020B0604020202020204" pitchFamily="34" charset="0"/>
                <a:cs typeface="Arial" panose="020B0604020202020204" pitchFamily="34" charset="0"/>
              </a:rPr>
              <a:t>pas </a:t>
            </a:r>
            <a:r>
              <a:rPr lang="fr-FR" dirty="0" smtClean="0">
                <a:solidFill>
                  <a:srgbClr val="FF0000"/>
                </a:solidFill>
                <a:latin typeface="Arial" panose="020B0604020202020204" pitchFamily="34" charset="0"/>
                <a:cs typeface="Arial" panose="020B0604020202020204" pitchFamily="34" charset="0"/>
              </a:rPr>
              <a:t>à faire </a:t>
            </a:r>
            <a:r>
              <a:rPr lang="fr-FR" dirty="0">
                <a:solidFill>
                  <a:srgbClr val="FF0000"/>
                </a:solidFill>
                <a:latin typeface="Arial" panose="020B0604020202020204" pitchFamily="34" charset="0"/>
                <a:cs typeface="Arial" panose="020B0604020202020204" pitchFamily="34" charset="0"/>
              </a:rPr>
              <a:t>une enquête approfondie et </a:t>
            </a:r>
            <a:r>
              <a:rPr lang="fr-FR" dirty="0" smtClean="0">
                <a:solidFill>
                  <a:srgbClr val="FF0000"/>
                </a:solidFill>
                <a:latin typeface="Arial" panose="020B0604020202020204" pitchFamily="34" charset="0"/>
                <a:cs typeface="Arial" panose="020B0604020202020204" pitchFamily="34" charset="0"/>
              </a:rPr>
              <a:t>on ne cherche pas à </a:t>
            </a:r>
            <a:r>
              <a:rPr lang="fr-FR" dirty="0">
                <a:solidFill>
                  <a:srgbClr val="FF0000"/>
                </a:solidFill>
                <a:latin typeface="Arial" panose="020B0604020202020204" pitchFamily="34" charset="0"/>
                <a:cs typeface="Arial" panose="020B0604020202020204" pitchFamily="34" charset="0"/>
              </a:rPr>
              <a:t>déterminer absolument qui a tort.</a:t>
            </a:r>
          </a:p>
        </p:txBody>
      </p:sp>
      <p:sp>
        <p:nvSpPr>
          <p:cNvPr id="7" name="Rectangle 6"/>
          <p:cNvSpPr/>
          <p:nvPr/>
        </p:nvSpPr>
        <p:spPr>
          <a:xfrm>
            <a:off x="1158240" y="4834459"/>
            <a:ext cx="10326624" cy="1323439"/>
          </a:xfrm>
          <a:prstGeom prst="rect">
            <a:avLst/>
          </a:prstGeom>
        </p:spPr>
        <p:txBody>
          <a:bodyPr wrap="square">
            <a:spAutoFit/>
          </a:bodyPr>
          <a:lstStyle/>
          <a:p>
            <a:r>
              <a:rPr lang="fr-FR" dirty="0">
                <a:latin typeface="Arial" panose="020B0604020202020204" pitchFamily="34" charset="0"/>
                <a:cs typeface="Arial" panose="020B0604020202020204" pitchFamily="34" charset="0"/>
              </a:rPr>
              <a:t>« Comment te sens tu ? »</a:t>
            </a:r>
          </a:p>
          <a:p>
            <a:endParaRPr lang="fr-FR"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On va chercher à savoir dans quel état est l’enfant, quelles sont ses peurs, vérifier qu’il ne craint pas des actes dangereux pour lui de la part des intimidateurs. Si nécessaire, protéger la cible immédiatement (par exemple, si l’enfant craint d’être taper à la sortie de l’école).</a:t>
            </a:r>
          </a:p>
        </p:txBody>
      </p:sp>
    </p:spTree>
    <p:extLst>
      <p:ext uri="{BB962C8B-B14F-4D97-AF65-F5344CB8AC3E}">
        <p14:creationId xmlns:p14="http://schemas.microsoft.com/office/powerpoint/2010/main" val="14255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fade">
                                      <p:cBhvr>
                                        <p:cTn id="45" dur="1000"/>
                                        <p:tgtEl>
                                          <p:spTgt spid="7">
                                            <p:txEl>
                                              <p:pRg st="0" end="0"/>
                                            </p:txEl>
                                          </p:spTgt>
                                        </p:tgtEl>
                                      </p:cBhvr>
                                    </p:animEffect>
                                    <p:anim calcmode="lin" valueType="num">
                                      <p:cBhvr>
                                        <p:cTn id="4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1000"/>
                                        <p:tgtEl>
                                          <p:spTgt spid="7">
                                            <p:txEl>
                                              <p:pRg st="2" end="2"/>
                                            </p:txEl>
                                          </p:spTgt>
                                        </p:tgtEl>
                                      </p:cBhvr>
                                    </p:animEffect>
                                    <p:anim calcmode="lin" valueType="num">
                                      <p:cBhvr>
                                        <p:cTn id="5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99232" y="540841"/>
            <a:ext cx="7107936" cy="646331"/>
          </a:xfrm>
          <a:prstGeom prst="rect">
            <a:avLst/>
          </a:prstGeom>
          <a:noFill/>
        </p:spPr>
        <p:txBody>
          <a:bodyPr wrap="square" rtlCol="0">
            <a:spAutoFit/>
          </a:bodyPr>
          <a:lstStyle/>
          <a:p>
            <a:r>
              <a:rPr lang="fr-FR" sz="3600" dirty="0" smtClean="0">
                <a:latin typeface="Arial" panose="020B0604020202020204" pitchFamily="34" charset="0"/>
                <a:cs typeface="Arial" panose="020B0604020202020204" pitchFamily="34" charset="0"/>
              </a:rPr>
              <a:t>Comment se positionner?</a:t>
            </a:r>
            <a:endParaRPr lang="fr-FR" sz="3600" dirty="0">
              <a:latin typeface="Arial" panose="020B0604020202020204" pitchFamily="34" charset="0"/>
              <a:cs typeface="Arial" panose="020B0604020202020204" pitchFamily="34" charset="0"/>
            </a:endParaRPr>
          </a:p>
        </p:txBody>
      </p:sp>
      <p:sp>
        <p:nvSpPr>
          <p:cNvPr id="3" name="Rectangle 2"/>
          <p:cNvSpPr/>
          <p:nvPr/>
        </p:nvSpPr>
        <p:spPr>
          <a:xfrm>
            <a:off x="636749" y="1284708"/>
            <a:ext cx="10860307" cy="5062924"/>
          </a:xfrm>
          <a:prstGeom prst="rect">
            <a:avLst/>
          </a:prstGeom>
        </p:spPr>
        <p:txBody>
          <a:bodyPr wrap="square">
            <a:spAutoFit/>
          </a:bodyPr>
          <a:lstStyle/>
          <a:p>
            <a:pPr marL="450850" indent="-342900" algn="just">
              <a:spcAft>
                <a:spcPts val="0"/>
              </a:spcAft>
              <a:buFont typeface="Courier New" panose="02070309020205020404" pitchFamily="49" charset="0"/>
              <a:buChar char="o"/>
            </a:pPr>
            <a:r>
              <a:rPr lang="fr-FR" sz="1300" dirty="0">
                <a:latin typeface="Arial" panose="020B0604020202020204" pitchFamily="34" charset="0"/>
                <a:ea typeface="Times New Roman" panose="02020603050405020304" pitchFamily="18" charset="0"/>
                <a:cs typeface="Arial" panose="020B0604020202020204" pitchFamily="34" charset="0"/>
              </a:rPr>
              <a:t>E</a:t>
            </a:r>
            <a:r>
              <a:rPr lang="fr-FR" sz="1300" dirty="0" smtClean="0">
                <a:latin typeface="Arial" panose="020B0604020202020204" pitchFamily="34" charset="0"/>
                <a:ea typeface="Times New Roman" panose="02020603050405020304" pitchFamily="18" charset="0"/>
                <a:cs typeface="Arial" panose="020B0604020202020204" pitchFamily="34" charset="0"/>
              </a:rPr>
              <a:t>couter </a:t>
            </a:r>
            <a:r>
              <a:rPr lang="fr-FR" sz="1300" dirty="0">
                <a:latin typeface="Arial" panose="020B0604020202020204" pitchFamily="34" charset="0"/>
                <a:ea typeface="Times New Roman" panose="02020603050405020304" pitchFamily="18" charset="0"/>
                <a:cs typeface="Arial" panose="020B0604020202020204" pitchFamily="34" charset="0"/>
              </a:rPr>
              <a:t>l’enfant sans </a:t>
            </a:r>
            <a:r>
              <a:rPr lang="fr-FR" sz="1300" dirty="0" smtClean="0">
                <a:latin typeface="Arial" panose="020B0604020202020204" pitchFamily="34" charset="0"/>
                <a:ea typeface="Times New Roman" panose="02020603050405020304" pitchFamily="18" charset="0"/>
                <a:cs typeface="Arial" panose="020B0604020202020204" pitchFamily="34" charset="0"/>
              </a:rPr>
              <a:t>l’interrompre.</a:t>
            </a:r>
          </a:p>
          <a:p>
            <a:pPr marL="450850" indent="-342900" algn="just">
              <a:spcAft>
                <a:spcPts val="0"/>
              </a:spcAft>
              <a:buFont typeface="Courier New" panose="02070309020205020404" pitchFamily="49" charset="0"/>
              <a:buChar char="o"/>
            </a:pPr>
            <a:endParaRPr lang="fr-FR" sz="1300" dirty="0" smtClean="0">
              <a:latin typeface="Arial" panose="020B0604020202020204" pitchFamily="34" charset="0"/>
              <a:ea typeface="Times New Roman" panose="02020603050405020304" pitchFamily="18" charset="0"/>
              <a:cs typeface="Arial" panose="020B0604020202020204" pitchFamily="34" charset="0"/>
            </a:endParaRPr>
          </a:p>
          <a:p>
            <a:pPr marL="450850" indent="-342900" algn="just">
              <a:spcAft>
                <a:spcPts val="0"/>
              </a:spcAft>
              <a:buFont typeface="Courier New" panose="02070309020205020404" pitchFamily="49" charset="0"/>
              <a:buChar char="o"/>
            </a:pPr>
            <a:r>
              <a:rPr lang="fr-FR" sz="1300" dirty="0" smtClean="0">
                <a:latin typeface="Arial" panose="020B0604020202020204" pitchFamily="34" charset="0"/>
                <a:ea typeface="Times New Roman" panose="02020603050405020304" pitchFamily="18" charset="0"/>
                <a:cs typeface="Arial" panose="020B0604020202020204" pitchFamily="34" charset="0"/>
              </a:rPr>
              <a:t>Ne </a:t>
            </a:r>
            <a:r>
              <a:rPr lang="fr-FR" sz="1300" dirty="0">
                <a:latin typeface="Arial" panose="020B0604020202020204" pitchFamily="34" charset="0"/>
                <a:ea typeface="Times New Roman" panose="02020603050405020304" pitchFamily="18" charset="0"/>
                <a:cs typeface="Arial" panose="020B0604020202020204" pitchFamily="34" charset="0"/>
              </a:rPr>
              <a:t>pas donner de conseil (sauf si l’élève nous le demande</a:t>
            </a:r>
            <a:r>
              <a:rPr lang="fr-FR" sz="1300" dirty="0" smtClean="0">
                <a:latin typeface="Arial" panose="020B0604020202020204" pitchFamily="34" charset="0"/>
                <a:ea typeface="Times New Roman" panose="02020603050405020304" pitchFamily="18" charset="0"/>
                <a:cs typeface="Arial" panose="020B0604020202020204" pitchFamily="34" charset="0"/>
              </a:rPr>
              <a:t>).</a:t>
            </a:r>
          </a:p>
          <a:p>
            <a:pPr marL="107950" algn="just">
              <a:spcAft>
                <a:spcPts val="0"/>
              </a:spcAft>
            </a:pPr>
            <a:r>
              <a:rPr lang="fr-FR" sz="1300" dirty="0" smtClean="0">
                <a:latin typeface="Arial" panose="020B0604020202020204" pitchFamily="34" charset="0"/>
                <a:ea typeface="Times New Roman" panose="02020603050405020304" pitchFamily="18" charset="0"/>
                <a:cs typeface="Arial" panose="020B0604020202020204" pitchFamily="34" charset="0"/>
              </a:rPr>
              <a:t>              L’enfant </a:t>
            </a:r>
            <a:r>
              <a:rPr lang="fr-FR" sz="1300" dirty="0">
                <a:latin typeface="Arial" panose="020B0604020202020204" pitchFamily="34" charset="0"/>
                <a:ea typeface="Times New Roman" panose="02020603050405020304" pitchFamily="18" charset="0"/>
                <a:cs typeface="Arial" panose="020B0604020202020204" pitchFamily="34" charset="0"/>
              </a:rPr>
              <a:t>pourrait se sentir encore en échec, incapable d’appliquer ces conseils</a:t>
            </a:r>
            <a:r>
              <a:rPr lang="fr-FR" sz="1300" dirty="0" smtClean="0">
                <a:latin typeface="Arial" panose="020B0604020202020204" pitchFamily="34" charset="0"/>
                <a:ea typeface="Times New Roman" panose="02020603050405020304" pitchFamily="18" charset="0"/>
                <a:cs typeface="Arial" panose="020B0604020202020204" pitchFamily="34" charset="0"/>
              </a:rPr>
              <a:t>.</a:t>
            </a:r>
          </a:p>
          <a:p>
            <a:pPr marL="107950" algn="just">
              <a:spcAft>
                <a:spcPts val="0"/>
              </a:spcAft>
            </a:pPr>
            <a:endParaRPr lang="fr-FR" sz="1300" dirty="0" smtClean="0">
              <a:latin typeface="Arial" panose="020B0604020202020204" pitchFamily="34" charset="0"/>
              <a:ea typeface="Times New Roman" panose="02020603050405020304" pitchFamily="18" charset="0"/>
              <a:cs typeface="Arial" panose="020B0604020202020204" pitchFamily="34" charset="0"/>
            </a:endParaRPr>
          </a:p>
          <a:p>
            <a:pPr marL="450850" indent="-342900" algn="just">
              <a:spcAft>
                <a:spcPts val="0"/>
              </a:spcAft>
              <a:buFont typeface="Courier New" panose="02070309020205020404" pitchFamily="49" charset="0"/>
              <a:buChar char="o"/>
            </a:pPr>
            <a:r>
              <a:rPr lang="fr-FR" sz="1300" dirty="0">
                <a:latin typeface="Arial" panose="020B0604020202020204" pitchFamily="34" charset="0"/>
                <a:ea typeface="Times New Roman" panose="02020603050405020304" pitchFamily="18" charset="0"/>
                <a:cs typeface="Arial" panose="020B0604020202020204" pitchFamily="34" charset="0"/>
              </a:rPr>
              <a:t>N’émettre aucun </a:t>
            </a:r>
            <a:r>
              <a:rPr lang="fr-FR" sz="1300" dirty="0" smtClean="0">
                <a:latin typeface="Arial" panose="020B0604020202020204" pitchFamily="34" charset="0"/>
                <a:ea typeface="Times New Roman" panose="02020603050405020304" pitchFamily="18" charset="0"/>
                <a:cs typeface="Arial" panose="020B0604020202020204" pitchFamily="34" charset="0"/>
              </a:rPr>
              <a:t>jugement.</a:t>
            </a:r>
          </a:p>
          <a:p>
            <a:pPr marL="450850" indent="-342900" algn="just">
              <a:spcAft>
                <a:spcPts val="0"/>
              </a:spcAft>
              <a:buFont typeface="Courier New" panose="02070309020205020404" pitchFamily="49" charset="0"/>
              <a:buChar char="o"/>
            </a:pPr>
            <a:endParaRPr lang="fr-FR" sz="1300" dirty="0" smtClean="0">
              <a:latin typeface="Arial" panose="020B0604020202020204" pitchFamily="34" charset="0"/>
              <a:ea typeface="Times New Roman" panose="02020603050405020304" pitchFamily="18" charset="0"/>
              <a:cs typeface="Arial" panose="020B0604020202020204" pitchFamily="34" charset="0"/>
            </a:endParaRPr>
          </a:p>
          <a:p>
            <a:pPr marL="450850" indent="-342900" algn="just">
              <a:spcAft>
                <a:spcPts val="0"/>
              </a:spcAft>
              <a:buFont typeface="Courier New" panose="02070309020205020404" pitchFamily="49" charset="0"/>
              <a:buChar char="o"/>
            </a:pPr>
            <a:r>
              <a:rPr lang="fr-FR" sz="1300" dirty="0" smtClean="0">
                <a:latin typeface="Arial" panose="020B0604020202020204" pitchFamily="34" charset="0"/>
                <a:ea typeface="Times New Roman" panose="02020603050405020304" pitchFamily="18" charset="0"/>
                <a:cs typeface="Arial" panose="020B0604020202020204" pitchFamily="34" charset="0"/>
              </a:rPr>
              <a:t>Ne </a:t>
            </a:r>
            <a:r>
              <a:rPr lang="fr-FR" sz="1300" dirty="0">
                <a:latin typeface="Arial" panose="020B0604020202020204" pitchFamily="34" charset="0"/>
                <a:ea typeface="Times New Roman" panose="02020603050405020304" pitchFamily="18" charset="0"/>
                <a:cs typeface="Arial" panose="020B0604020202020204" pitchFamily="34" charset="0"/>
              </a:rPr>
              <a:t>pas mettre en doute sa parole. </a:t>
            </a:r>
          </a:p>
          <a:p>
            <a:pPr marL="107950" algn="just">
              <a:spcAft>
                <a:spcPts val="0"/>
              </a:spcAft>
            </a:pPr>
            <a:r>
              <a:rPr lang="fr-FR" sz="1300" dirty="0">
                <a:latin typeface="Arial" panose="020B0604020202020204" pitchFamily="34" charset="0"/>
                <a:ea typeface="Times New Roman" panose="02020603050405020304" pitchFamily="18" charset="0"/>
                <a:cs typeface="Arial" panose="020B0604020202020204" pitchFamily="34" charset="0"/>
              </a:rPr>
              <a:t> </a:t>
            </a:r>
            <a:r>
              <a:rPr lang="fr-FR" sz="1300" dirty="0" smtClean="0">
                <a:latin typeface="Arial" panose="020B0604020202020204" pitchFamily="34" charset="0"/>
                <a:ea typeface="Times New Roman" panose="02020603050405020304" pitchFamily="18" charset="0"/>
                <a:cs typeface="Arial" panose="020B0604020202020204" pitchFamily="34" charset="0"/>
              </a:rPr>
              <a:t>             Même </a:t>
            </a:r>
            <a:r>
              <a:rPr lang="fr-FR" sz="1300" dirty="0">
                <a:latin typeface="Arial" panose="020B0604020202020204" pitchFamily="34" charset="0"/>
                <a:ea typeface="Times New Roman" panose="02020603050405020304" pitchFamily="18" charset="0"/>
                <a:cs typeface="Arial" panose="020B0604020202020204" pitchFamily="34" charset="0"/>
              </a:rPr>
              <a:t>si on a des doutes sur la véracité des propos de </a:t>
            </a:r>
            <a:r>
              <a:rPr lang="fr-FR" sz="1300" dirty="0" smtClean="0">
                <a:latin typeface="Arial" panose="020B0604020202020204" pitchFamily="34" charset="0"/>
                <a:ea typeface="Times New Roman" panose="02020603050405020304" pitchFamily="18" charset="0"/>
                <a:cs typeface="Arial" panose="020B0604020202020204" pitchFamily="34" charset="0"/>
              </a:rPr>
              <a:t>l’enfant, ce </a:t>
            </a:r>
            <a:r>
              <a:rPr lang="fr-FR" sz="1300" dirty="0">
                <a:latin typeface="Arial" panose="020B0604020202020204" pitchFamily="34" charset="0"/>
                <a:ea typeface="Times New Roman" panose="02020603050405020304" pitchFamily="18" charset="0"/>
                <a:cs typeface="Arial" panose="020B0604020202020204" pitchFamily="34" charset="0"/>
              </a:rPr>
              <a:t>n’est pas </a:t>
            </a:r>
            <a:r>
              <a:rPr lang="fr-FR" sz="1300" dirty="0" smtClean="0">
                <a:latin typeface="Arial" panose="020B0604020202020204" pitchFamily="34" charset="0"/>
                <a:ea typeface="Times New Roman" panose="02020603050405020304" pitchFamily="18" charset="0"/>
                <a:cs typeface="Arial" panose="020B0604020202020204" pitchFamily="34" charset="0"/>
              </a:rPr>
              <a:t>important. Ce </a:t>
            </a:r>
            <a:r>
              <a:rPr lang="fr-FR" sz="1300" dirty="0">
                <a:latin typeface="Arial" panose="020B0604020202020204" pitchFamily="34" charset="0"/>
                <a:ea typeface="Times New Roman" panose="02020603050405020304" pitchFamily="18" charset="0"/>
                <a:cs typeface="Arial" panose="020B0604020202020204" pitchFamily="34" charset="0"/>
              </a:rPr>
              <a:t>que l’on </a:t>
            </a:r>
            <a:r>
              <a:rPr lang="fr-FR" sz="1300" dirty="0" smtClean="0">
                <a:latin typeface="Arial" panose="020B0604020202020204" pitchFamily="34" charset="0"/>
                <a:ea typeface="Times New Roman" panose="02020603050405020304" pitchFamily="18" charset="0"/>
                <a:cs typeface="Arial" panose="020B0604020202020204" pitchFamily="34" charset="0"/>
              </a:rPr>
              <a:t>veut, </a:t>
            </a:r>
            <a:r>
              <a:rPr lang="fr-FR" sz="1300" dirty="0">
                <a:latin typeface="Arial" panose="020B0604020202020204" pitchFamily="34" charset="0"/>
                <a:ea typeface="Times New Roman" panose="02020603050405020304" pitchFamily="18" charset="0"/>
                <a:cs typeface="Arial" panose="020B0604020202020204" pitchFamily="34" charset="0"/>
              </a:rPr>
              <a:t>c’est régler sa souffrance qui est bien </a:t>
            </a:r>
            <a:r>
              <a:rPr lang="fr-FR" sz="1300" dirty="0" smtClean="0">
                <a:latin typeface="Arial" panose="020B0604020202020204" pitchFamily="34" charset="0"/>
                <a:ea typeface="Times New Roman" panose="02020603050405020304" pitchFamily="18" charset="0"/>
                <a:cs typeface="Arial" panose="020B0604020202020204" pitchFamily="34" charset="0"/>
              </a:rPr>
              <a:t>réelle. On ne mène pas d’enquête. </a:t>
            </a:r>
          </a:p>
          <a:p>
            <a:pPr marL="107950" algn="just">
              <a:spcAft>
                <a:spcPts val="0"/>
              </a:spcAft>
            </a:pPr>
            <a:endParaRPr lang="fr-FR" sz="1300" dirty="0" smtClean="0">
              <a:latin typeface="Arial" panose="020B0604020202020204" pitchFamily="34" charset="0"/>
              <a:ea typeface="Times New Roman" panose="02020603050405020304" pitchFamily="18" charset="0"/>
              <a:cs typeface="Arial" panose="020B0604020202020204" pitchFamily="34" charset="0"/>
            </a:endParaRPr>
          </a:p>
          <a:p>
            <a:pPr marL="450850" indent="-342900" algn="just">
              <a:spcAft>
                <a:spcPts val="0"/>
              </a:spcAft>
              <a:buFont typeface="Courier New" panose="02070309020205020404" pitchFamily="49" charset="0"/>
              <a:buChar char="o"/>
            </a:pPr>
            <a:r>
              <a:rPr lang="fr-FR" sz="1300" dirty="0" smtClean="0">
                <a:latin typeface="Arial" panose="020B0604020202020204" pitchFamily="34" charset="0"/>
                <a:ea typeface="Times New Roman" panose="02020603050405020304" pitchFamily="18" charset="0"/>
                <a:cs typeface="Arial" panose="020B0604020202020204" pitchFamily="34" charset="0"/>
              </a:rPr>
              <a:t>N</a:t>
            </a:r>
            <a:r>
              <a:rPr lang="fr-FR" sz="1300" dirty="0" smtClean="0">
                <a:latin typeface="Arial" panose="020B0604020202020204" pitchFamily="34" charset="0"/>
                <a:cs typeface="Arial" panose="020B0604020202020204" pitchFamily="34" charset="0"/>
              </a:rPr>
              <a:t>e </a:t>
            </a:r>
            <a:r>
              <a:rPr lang="fr-FR" sz="1300" dirty="0">
                <a:latin typeface="Arial" panose="020B0604020202020204" pitchFamily="34" charset="0"/>
                <a:cs typeface="Arial" panose="020B0604020202020204" pitchFamily="34" charset="0"/>
              </a:rPr>
              <a:t>pas minimiser la souffrance de </a:t>
            </a:r>
            <a:r>
              <a:rPr lang="fr-FR" sz="1300" dirty="0" smtClean="0">
                <a:latin typeface="Arial" panose="020B0604020202020204" pitchFamily="34" charset="0"/>
                <a:cs typeface="Arial" panose="020B0604020202020204" pitchFamily="34" charset="0"/>
              </a:rPr>
              <a:t>l’enfant. </a:t>
            </a:r>
          </a:p>
          <a:p>
            <a:pPr marL="107950" algn="just">
              <a:spcAft>
                <a:spcPts val="0"/>
              </a:spcAft>
            </a:pPr>
            <a:r>
              <a:rPr lang="fr-FR" sz="1300" dirty="0">
                <a:latin typeface="Arial" panose="020B0604020202020204" pitchFamily="34" charset="0"/>
                <a:cs typeface="Arial" panose="020B0604020202020204" pitchFamily="34" charset="0"/>
              </a:rPr>
              <a:t> </a:t>
            </a:r>
            <a:r>
              <a:rPr lang="fr-FR" sz="1300" dirty="0" smtClean="0">
                <a:latin typeface="Arial" panose="020B0604020202020204" pitchFamily="34" charset="0"/>
                <a:cs typeface="Arial" panose="020B0604020202020204" pitchFamily="34" charset="0"/>
              </a:rPr>
              <a:t>             L’enfant </a:t>
            </a:r>
            <a:r>
              <a:rPr lang="fr-FR" sz="1300" dirty="0">
                <a:latin typeface="Arial" panose="020B0604020202020204" pitchFamily="34" charset="0"/>
                <a:cs typeface="Arial" panose="020B0604020202020204" pitchFamily="34" charset="0"/>
              </a:rPr>
              <a:t>a besoin de sentir qu’on prend toute la mesure de sa </a:t>
            </a:r>
            <a:r>
              <a:rPr lang="fr-FR" sz="1300" dirty="0" smtClean="0">
                <a:latin typeface="Arial" panose="020B0604020202020204" pitchFamily="34" charset="0"/>
                <a:cs typeface="Arial" panose="020B0604020202020204" pitchFamily="34" charset="0"/>
              </a:rPr>
              <a:t>souffrance.</a:t>
            </a:r>
          </a:p>
          <a:p>
            <a:pPr marL="107950" algn="just">
              <a:spcAft>
                <a:spcPts val="0"/>
              </a:spcAft>
            </a:pPr>
            <a:endParaRPr lang="fr-FR" sz="1300" dirty="0" smtClean="0">
              <a:latin typeface="Arial" panose="020B0604020202020204" pitchFamily="34" charset="0"/>
              <a:cs typeface="Arial" panose="020B0604020202020204" pitchFamily="34" charset="0"/>
            </a:endParaRPr>
          </a:p>
          <a:p>
            <a:pPr marL="450850" indent="-342900" algn="just">
              <a:spcAft>
                <a:spcPts val="0"/>
              </a:spcAft>
              <a:buFont typeface="Courier New" panose="02070309020205020404" pitchFamily="49" charset="0"/>
              <a:buChar char="o"/>
            </a:pPr>
            <a:r>
              <a:rPr lang="fr-FR" sz="1300" dirty="0">
                <a:latin typeface="Arial" panose="020B0604020202020204" pitchFamily="34" charset="0"/>
                <a:cs typeface="Arial" panose="020B0604020202020204" pitchFamily="34" charset="0"/>
              </a:rPr>
              <a:t>N</a:t>
            </a:r>
            <a:r>
              <a:rPr lang="fr-FR" sz="1300" dirty="0" smtClean="0">
                <a:latin typeface="Arial" panose="020B0604020202020204" pitchFamily="34" charset="0"/>
                <a:cs typeface="Arial" panose="020B0604020202020204" pitchFamily="34" charset="0"/>
              </a:rPr>
              <a:t>e </a:t>
            </a:r>
            <a:r>
              <a:rPr lang="fr-FR" sz="1300" dirty="0">
                <a:latin typeface="Arial" panose="020B0604020202020204" pitchFamily="34" charset="0"/>
                <a:cs typeface="Arial" panose="020B0604020202020204" pitchFamily="34" charset="0"/>
              </a:rPr>
              <a:t>pas le </a:t>
            </a:r>
            <a:r>
              <a:rPr lang="fr-FR" sz="1300" dirty="0" smtClean="0">
                <a:latin typeface="Arial" panose="020B0604020202020204" pitchFamily="34" charset="0"/>
                <a:cs typeface="Arial" panose="020B0604020202020204" pitchFamily="34" charset="0"/>
              </a:rPr>
              <a:t>culpabiliser. </a:t>
            </a:r>
          </a:p>
          <a:p>
            <a:pPr marL="107950" algn="just">
              <a:spcAft>
                <a:spcPts val="0"/>
              </a:spcAft>
            </a:pPr>
            <a:r>
              <a:rPr lang="fr-FR" sz="1300" dirty="0" smtClean="0">
                <a:latin typeface="Arial" panose="020B0604020202020204" pitchFamily="34" charset="0"/>
                <a:cs typeface="Arial" panose="020B0604020202020204" pitchFamily="34" charset="0"/>
              </a:rPr>
              <a:t>              Il ne faut pas que l’enfant puisse avoir le sentiment que l’on donne raison aux intimidateurs.</a:t>
            </a:r>
          </a:p>
          <a:p>
            <a:pPr marL="450850" indent="-342900" algn="just">
              <a:spcAft>
                <a:spcPts val="0"/>
              </a:spcAft>
              <a:buFont typeface="Courier New" panose="02070309020205020404" pitchFamily="49" charset="0"/>
              <a:buChar char="o"/>
            </a:pPr>
            <a:endParaRPr lang="fr-FR" sz="1300" dirty="0">
              <a:latin typeface="Arial" panose="020B0604020202020204" pitchFamily="34" charset="0"/>
              <a:ea typeface="Times New Roman" panose="02020603050405020304" pitchFamily="18" charset="0"/>
              <a:cs typeface="Arial" panose="020B0604020202020204" pitchFamily="34" charset="0"/>
            </a:endParaRPr>
          </a:p>
          <a:p>
            <a:pPr marL="393700" lvl="0" indent="-285750" algn="just">
              <a:buFont typeface="Courier New" panose="02070309020205020404" pitchFamily="49" charset="0"/>
              <a:buChar char="o"/>
            </a:pPr>
            <a:r>
              <a:rPr lang="fr-FR" sz="1300" dirty="0" smtClean="0">
                <a:solidFill>
                  <a:prstClr val="black"/>
                </a:solidFill>
                <a:latin typeface="Arial" panose="020B0604020202020204" pitchFamily="34" charset="0"/>
                <a:cs typeface="Arial" panose="020B0604020202020204" pitchFamily="34" charset="0"/>
              </a:rPr>
              <a:t>Ne </a:t>
            </a:r>
            <a:r>
              <a:rPr lang="fr-FR" sz="1300" dirty="0">
                <a:solidFill>
                  <a:prstClr val="black"/>
                </a:solidFill>
                <a:latin typeface="Arial" panose="020B0604020202020204" pitchFamily="34" charset="0"/>
                <a:cs typeface="Arial" panose="020B0604020202020204" pitchFamily="34" charset="0"/>
              </a:rPr>
              <a:t>pas considérer l’élève comme différent des autres. </a:t>
            </a:r>
          </a:p>
          <a:p>
            <a:pPr marL="107950" lvl="0" algn="just"/>
            <a:r>
              <a:rPr lang="fr-FR" sz="1300" dirty="0">
                <a:solidFill>
                  <a:prstClr val="black"/>
                </a:solidFill>
                <a:latin typeface="Arial" panose="020B0604020202020204" pitchFamily="34" charset="0"/>
                <a:cs typeface="Arial" panose="020B0604020202020204" pitchFamily="34" charset="0"/>
              </a:rPr>
              <a:t>              L’enfant ne doit pas être encouragé à croire qu’il est différent et que ceci est à l’origine de la situation.</a:t>
            </a:r>
          </a:p>
          <a:p>
            <a:pPr marL="107950" lvl="0" algn="just"/>
            <a:endParaRPr lang="fr-FR" sz="1300" dirty="0">
              <a:solidFill>
                <a:prstClr val="black"/>
              </a:solidFill>
              <a:latin typeface="Arial" panose="020B0604020202020204" pitchFamily="34" charset="0"/>
              <a:cs typeface="Arial" panose="020B0604020202020204" pitchFamily="34" charset="0"/>
            </a:endParaRPr>
          </a:p>
          <a:p>
            <a:pPr marL="450850" lvl="0" indent="-342900" algn="just">
              <a:buFont typeface="Courier New" panose="02070309020205020404" pitchFamily="49" charset="0"/>
              <a:buChar char="o"/>
            </a:pPr>
            <a:r>
              <a:rPr lang="fr-FR" sz="1300" dirty="0">
                <a:solidFill>
                  <a:prstClr val="black"/>
                </a:solidFill>
                <a:latin typeface="Arial" panose="020B0604020202020204" pitchFamily="34" charset="0"/>
                <a:cs typeface="Arial" panose="020B0604020202020204" pitchFamily="34" charset="0"/>
              </a:rPr>
              <a:t>Ne pas vouloir rassurer à tout prix.</a:t>
            </a:r>
          </a:p>
          <a:p>
            <a:pPr marL="107950" lvl="0" algn="just"/>
            <a:endParaRPr lang="fr-FR" sz="1300" dirty="0">
              <a:solidFill>
                <a:prstClr val="black"/>
              </a:solidFill>
              <a:latin typeface="Arial" panose="020B0604020202020204" pitchFamily="34" charset="0"/>
              <a:cs typeface="Arial" panose="020B0604020202020204" pitchFamily="34" charset="0"/>
            </a:endParaRPr>
          </a:p>
          <a:p>
            <a:pPr marL="450850" lvl="0" indent="-342900" algn="just">
              <a:buFont typeface="Courier New" panose="02070309020205020404" pitchFamily="49" charset="0"/>
              <a:buChar char="o"/>
            </a:pPr>
            <a:r>
              <a:rPr lang="fr-FR" sz="1300" dirty="0">
                <a:solidFill>
                  <a:prstClr val="black"/>
                </a:solidFill>
                <a:latin typeface="Arial" panose="020B0604020202020204" pitchFamily="34" charset="0"/>
                <a:cs typeface="Arial" panose="020B0604020202020204" pitchFamily="34" charset="0"/>
              </a:rPr>
              <a:t>Indiquer à l’élève ce qu’on va faire.</a:t>
            </a:r>
          </a:p>
          <a:p>
            <a:pPr marL="107950" algn="just">
              <a:spcAft>
                <a:spcPts val="0"/>
              </a:spcAft>
            </a:pPr>
            <a:endParaRPr lang="fr-FR"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462322" y="2768239"/>
            <a:ext cx="9802368" cy="830997"/>
          </a:xfrm>
          <a:prstGeom prst="rect">
            <a:avLst/>
          </a:prstGeom>
        </p:spPr>
        <p:txBody>
          <a:bodyPr wrap="square">
            <a:spAutoFit/>
          </a:bodyPr>
          <a:lstStyle/>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sp>
        <p:nvSpPr>
          <p:cNvPr id="6" name="Flèche droite 5"/>
          <p:cNvSpPr/>
          <p:nvPr/>
        </p:nvSpPr>
        <p:spPr>
          <a:xfrm>
            <a:off x="1249314" y="1948976"/>
            <a:ext cx="170688" cy="15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1249314" y="2939774"/>
            <a:ext cx="170688" cy="15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1249314" y="3735999"/>
            <a:ext cx="170688" cy="15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1249314" y="4317986"/>
            <a:ext cx="170688" cy="15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1249314" y="4899973"/>
            <a:ext cx="170688" cy="15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7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anim calcmode="lin" valueType="num">
                                      <p:cBhvr>
                                        <p:cTn id="3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1000"/>
                                        <p:tgtEl>
                                          <p:spTgt spid="3">
                                            <p:txEl>
                                              <p:pRg st="13" end="13"/>
                                            </p:txEl>
                                          </p:spTgt>
                                        </p:tgtEl>
                                      </p:cBhvr>
                                    </p:animEffect>
                                    <p:anim calcmode="lin" valueType="num">
                                      <p:cBhvr>
                                        <p:cTn id="4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1000"/>
                                        <p:tgtEl>
                                          <p:spTgt spid="3">
                                            <p:txEl>
                                              <p:pRg st="14" end="14"/>
                                            </p:txEl>
                                          </p:spTgt>
                                        </p:tgtEl>
                                      </p:cBhvr>
                                    </p:animEffect>
                                    <p:anim calcmode="lin" valueType="num">
                                      <p:cBhvr>
                                        <p:cTn id="5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fade">
                                      <p:cBhvr>
                                        <p:cTn id="57" dur="1000"/>
                                        <p:tgtEl>
                                          <p:spTgt spid="3">
                                            <p:txEl>
                                              <p:pRg st="16" end="16"/>
                                            </p:txEl>
                                          </p:spTgt>
                                        </p:tgtEl>
                                      </p:cBhvr>
                                    </p:animEffect>
                                    <p:anim calcmode="lin" valueType="num">
                                      <p:cBhvr>
                                        <p:cTn id="5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7" end="17"/>
                                            </p:txEl>
                                          </p:spTgt>
                                        </p:tgtEl>
                                        <p:attrNameLst>
                                          <p:attrName>style.visibility</p:attrName>
                                        </p:attrNameLst>
                                      </p:cBhvr>
                                      <p:to>
                                        <p:strVal val="visible"/>
                                      </p:to>
                                    </p:set>
                                    <p:animEffect transition="in" filter="fade">
                                      <p:cBhvr>
                                        <p:cTn id="62" dur="1000"/>
                                        <p:tgtEl>
                                          <p:spTgt spid="3">
                                            <p:txEl>
                                              <p:pRg st="17" end="17"/>
                                            </p:txEl>
                                          </p:spTgt>
                                        </p:tgtEl>
                                      </p:cBhvr>
                                    </p:animEffect>
                                    <p:anim calcmode="lin" valueType="num">
                                      <p:cBhvr>
                                        <p:cTn id="6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animEffect transition="in" filter="fade">
                                      <p:cBhvr>
                                        <p:cTn id="67" dur="1000"/>
                                        <p:tgtEl>
                                          <p:spTgt spid="3">
                                            <p:txEl>
                                              <p:pRg st="19" end="19"/>
                                            </p:txEl>
                                          </p:spTgt>
                                        </p:tgtEl>
                                      </p:cBhvr>
                                    </p:animEffect>
                                    <p:anim calcmode="lin" valueType="num">
                                      <p:cBhvr>
                                        <p:cTn id="68"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21" end="21"/>
                                            </p:txEl>
                                          </p:spTgt>
                                        </p:tgtEl>
                                        <p:attrNameLst>
                                          <p:attrName>style.visibility</p:attrName>
                                        </p:attrNameLst>
                                      </p:cBhvr>
                                      <p:to>
                                        <p:strVal val="visible"/>
                                      </p:to>
                                    </p:set>
                                    <p:animEffect transition="in" filter="fade">
                                      <p:cBhvr>
                                        <p:cTn id="72" dur="1000"/>
                                        <p:tgtEl>
                                          <p:spTgt spid="3">
                                            <p:txEl>
                                              <p:pRg st="21" end="21"/>
                                            </p:txEl>
                                          </p:spTgt>
                                        </p:tgtEl>
                                      </p:cBhvr>
                                    </p:animEffect>
                                    <p:anim calcmode="lin" valueType="num">
                                      <p:cBhvr>
                                        <p:cTn id="73"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6864" y="679627"/>
            <a:ext cx="10216896" cy="830997"/>
          </a:xfrm>
          <a:prstGeom prst="rect">
            <a:avLst/>
          </a:prstGeom>
        </p:spPr>
        <p:txBody>
          <a:bodyPr wrap="square">
            <a:spAutoFit/>
          </a:bodyPr>
          <a:lstStyle/>
          <a:p>
            <a:pPr algn="ctr"/>
            <a:r>
              <a:rPr lang="fr-FR" sz="2400" b="1" dirty="0">
                <a:latin typeface="Arial" panose="020B0604020202020204" pitchFamily="34" charset="0"/>
                <a:cs typeface="Arial" panose="020B0604020202020204" pitchFamily="34" charset="0"/>
              </a:rPr>
              <a:t>Comment mener l’entretien avec les élèves cités?</a:t>
            </a:r>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Entretien n°1</a:t>
            </a:r>
          </a:p>
        </p:txBody>
      </p:sp>
      <p:sp>
        <p:nvSpPr>
          <p:cNvPr id="3" name="ZoneTexte 2"/>
          <p:cNvSpPr txBox="1"/>
          <p:nvPr/>
        </p:nvSpPr>
        <p:spPr>
          <a:xfrm>
            <a:off x="4047744" y="1450143"/>
            <a:ext cx="4937760"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Partager la préoccupation </a:t>
            </a:r>
            <a:endParaRPr lang="fr-FR" sz="2400" dirty="0">
              <a:latin typeface="Arial" panose="020B0604020202020204" pitchFamily="34" charset="0"/>
              <a:cs typeface="Arial" panose="020B0604020202020204" pitchFamily="34" charset="0"/>
            </a:endParaRPr>
          </a:p>
        </p:txBody>
      </p:sp>
      <p:sp>
        <p:nvSpPr>
          <p:cNvPr id="4" name="Rectangle 3"/>
          <p:cNvSpPr/>
          <p:nvPr/>
        </p:nvSpPr>
        <p:spPr>
          <a:xfrm>
            <a:off x="920496" y="1852764"/>
            <a:ext cx="10351008" cy="646331"/>
          </a:xfrm>
          <a:prstGeom prst="rect">
            <a:avLst/>
          </a:prstGeom>
        </p:spPr>
        <p:txBody>
          <a:bodyPr wrap="square">
            <a:spAutoFit/>
          </a:bodyPr>
          <a:lstStyle/>
          <a:p>
            <a:r>
              <a:rPr lang="fr-FR" dirty="0">
                <a:latin typeface="Arial" panose="020B0604020202020204" pitchFamily="34" charset="0"/>
                <a:cs typeface="Arial" panose="020B0604020202020204" pitchFamily="34" charset="0"/>
              </a:rPr>
              <a:t>« Bonjour, je te remercie d’être venu. Je voulais te parler </a:t>
            </a:r>
            <a:r>
              <a:rPr lang="fr-FR" dirty="0" smtClean="0">
                <a:latin typeface="Arial" panose="020B0604020202020204" pitchFamily="34" charset="0"/>
                <a:cs typeface="Arial" panose="020B0604020202020204" pitchFamily="34" charset="0"/>
              </a:rPr>
              <a:t>de …. car </a:t>
            </a:r>
            <a:r>
              <a:rPr lang="fr-FR" dirty="0">
                <a:latin typeface="Arial" panose="020B0604020202020204" pitchFamily="34" charset="0"/>
                <a:cs typeface="Arial" panose="020B0604020202020204" pitchFamily="34" charset="0"/>
              </a:rPr>
              <a:t>j’ai appris </a:t>
            </a:r>
            <a:r>
              <a:rPr lang="fr-FR" dirty="0" smtClean="0">
                <a:latin typeface="Arial" panose="020B0604020202020204" pitchFamily="34" charset="0"/>
                <a:cs typeface="Arial" panose="020B0604020202020204" pitchFamily="34" charset="0"/>
              </a:rPr>
              <a:t>qu’il n’allait </a:t>
            </a:r>
            <a:r>
              <a:rPr lang="fr-FR" dirty="0">
                <a:latin typeface="Arial" panose="020B0604020202020204" pitchFamily="34" charset="0"/>
                <a:cs typeface="Arial" panose="020B0604020202020204" pitchFamily="34" charset="0"/>
              </a:rPr>
              <a:t>pas</a:t>
            </a:r>
          </a:p>
          <a:p>
            <a:r>
              <a:rPr lang="fr-FR" dirty="0">
                <a:latin typeface="Arial" panose="020B0604020202020204" pitchFamily="34" charset="0"/>
                <a:cs typeface="Arial" panose="020B0604020202020204" pitchFamily="34" charset="0"/>
              </a:rPr>
              <a:t>très bien en ce moment. As-tu remarqué quelque chose ? »</a:t>
            </a:r>
          </a:p>
        </p:txBody>
      </p:sp>
      <p:sp>
        <p:nvSpPr>
          <p:cNvPr id="5" name="ZoneTexte 4"/>
          <p:cNvSpPr txBox="1"/>
          <p:nvPr/>
        </p:nvSpPr>
        <p:spPr>
          <a:xfrm>
            <a:off x="816864" y="2985393"/>
            <a:ext cx="3230880" cy="2462213"/>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NON</a:t>
            </a:r>
          </a:p>
          <a:p>
            <a:pPr algn="ctr"/>
            <a:r>
              <a:rPr lang="fr-FR" dirty="0" smtClean="0">
                <a:latin typeface="Arial" panose="020B0604020202020204" pitchFamily="34" charset="0"/>
                <a:cs typeface="Arial" panose="020B0604020202020204" pitchFamily="34" charset="0"/>
              </a:rPr>
              <a:t>Arrêt de l’entretien</a:t>
            </a:r>
          </a:p>
          <a:p>
            <a:pPr algn="just"/>
            <a:endParaRPr lang="fr-FR" dirty="0" smtClean="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On se revoit dans 2/3 jours pour en reparler. En attendant, essaye de voir si tu remarques quelque chose. »</a:t>
            </a:r>
          </a:p>
          <a:p>
            <a:endParaRPr lang="fr-FR" dirty="0" smtClean="0"/>
          </a:p>
          <a:p>
            <a:endParaRPr lang="fr-FR" dirty="0"/>
          </a:p>
        </p:txBody>
      </p:sp>
      <p:sp>
        <p:nvSpPr>
          <p:cNvPr id="6" name="Rectangle 5"/>
          <p:cNvSpPr/>
          <p:nvPr/>
        </p:nvSpPr>
        <p:spPr>
          <a:xfrm>
            <a:off x="5221224" y="2985393"/>
            <a:ext cx="5967984" cy="1138773"/>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OUI</a:t>
            </a:r>
          </a:p>
          <a:p>
            <a:pPr algn="ctr"/>
            <a:r>
              <a:rPr lang="fr-FR" dirty="0" smtClean="0">
                <a:latin typeface="Arial" panose="020B0604020202020204" pitchFamily="34" charset="0"/>
                <a:cs typeface="Arial" panose="020B0604020202020204" pitchFamily="34" charset="0"/>
              </a:rPr>
              <a:t> Poursuite de </a:t>
            </a:r>
            <a:r>
              <a:rPr lang="fr-FR" dirty="0">
                <a:latin typeface="Arial" panose="020B0604020202020204" pitchFamily="34" charset="0"/>
                <a:cs typeface="Arial" panose="020B0604020202020204" pitchFamily="34" charset="0"/>
              </a:rPr>
              <a:t>l’entretien </a:t>
            </a:r>
          </a:p>
          <a:p>
            <a:r>
              <a:rPr lang="fr-FR" sz="1600" dirty="0">
                <a:latin typeface="Arial" panose="020B0604020202020204" pitchFamily="34" charset="0"/>
                <a:cs typeface="Arial" panose="020B0604020202020204" pitchFamily="34" charset="0"/>
              </a:rPr>
              <a:t>« Je te propose de regarder et de réfléchir à quelque chose que l’on pourrait faire ou proposer pour </a:t>
            </a:r>
            <a:r>
              <a:rPr lang="fr-FR" sz="1600" dirty="0" smtClean="0">
                <a:latin typeface="Arial" panose="020B0604020202020204" pitchFamily="34" charset="0"/>
                <a:cs typeface="Arial" panose="020B0604020202020204" pitchFamily="34" charset="0"/>
              </a:rPr>
              <a:t>que…aille </a:t>
            </a:r>
            <a:r>
              <a:rPr lang="fr-FR" sz="1600" dirty="0">
                <a:latin typeface="Arial" panose="020B0604020202020204" pitchFamily="34" charset="0"/>
                <a:cs typeface="Arial" panose="020B0604020202020204" pitchFamily="34" charset="0"/>
              </a:rPr>
              <a:t>mieux. </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
        <p:nvSpPr>
          <p:cNvPr id="7" name="Rectangle 6"/>
          <p:cNvSpPr/>
          <p:nvPr/>
        </p:nvSpPr>
        <p:spPr>
          <a:xfrm>
            <a:off x="4456176" y="4610464"/>
            <a:ext cx="3377184" cy="1354217"/>
          </a:xfrm>
          <a:prstGeom prst="rect">
            <a:avLst/>
          </a:prstGeom>
        </p:spPr>
        <p:txBody>
          <a:bodyPr wrap="square">
            <a:spAutoFit/>
          </a:bodyPr>
          <a:lstStyle/>
          <a:p>
            <a:pPr algn="ctr"/>
            <a:r>
              <a:rPr lang="fr-FR" dirty="0">
                <a:latin typeface="Arial" panose="020B0604020202020204" pitchFamily="34" charset="0"/>
                <a:cs typeface="Arial" panose="020B0604020202020204" pitchFamily="34" charset="0"/>
              </a:rPr>
              <a:t>Si suggestions :</a:t>
            </a:r>
          </a:p>
          <a:p>
            <a:pPr algn="just"/>
            <a:r>
              <a:rPr lang="fr-FR" sz="1600" dirty="0">
                <a:latin typeface="Arial" panose="020B0604020202020204" pitchFamily="34" charset="0"/>
                <a:cs typeface="Arial" panose="020B0604020202020204" pitchFamily="34" charset="0"/>
              </a:rPr>
              <a:t>« Je note tes propositions. Je te propose de se revoir dans 2/3 jours pour voir si cela a fonctionné. Je te remercie pour ces propositions. »</a:t>
            </a:r>
          </a:p>
        </p:txBody>
      </p:sp>
      <p:sp>
        <p:nvSpPr>
          <p:cNvPr id="8" name="Rectangle 7"/>
          <p:cNvSpPr/>
          <p:nvPr/>
        </p:nvSpPr>
        <p:spPr>
          <a:xfrm>
            <a:off x="8241792" y="4610463"/>
            <a:ext cx="3230880" cy="1354217"/>
          </a:xfrm>
          <a:prstGeom prst="rect">
            <a:avLst/>
          </a:prstGeom>
        </p:spPr>
        <p:txBody>
          <a:bodyPr wrap="square">
            <a:spAutoFit/>
          </a:bodyPr>
          <a:lstStyle/>
          <a:p>
            <a:pPr algn="ctr"/>
            <a:r>
              <a:rPr lang="fr-FR" dirty="0">
                <a:latin typeface="Arial" panose="020B0604020202020204" pitchFamily="34" charset="0"/>
                <a:cs typeface="Arial" panose="020B0604020202020204" pitchFamily="34" charset="0"/>
              </a:rPr>
              <a:t>Si aucune suggestion :</a:t>
            </a:r>
          </a:p>
          <a:p>
            <a:pPr algn="just"/>
            <a:r>
              <a:rPr lang="fr-FR" sz="1600" dirty="0">
                <a:latin typeface="Arial" panose="020B0604020202020204" pitchFamily="34" charset="0"/>
                <a:cs typeface="Arial" panose="020B0604020202020204" pitchFamily="34" charset="0"/>
              </a:rPr>
              <a:t>« On se revoit dans 2/3 jours pour en reparler. En attendant, tu peux réfléchir à des idées pour aider…… »</a:t>
            </a:r>
          </a:p>
        </p:txBody>
      </p:sp>
      <p:sp>
        <p:nvSpPr>
          <p:cNvPr id="9" name="Rectangle 8"/>
          <p:cNvSpPr/>
          <p:nvPr/>
        </p:nvSpPr>
        <p:spPr>
          <a:xfrm>
            <a:off x="816864" y="2985393"/>
            <a:ext cx="3230880" cy="245223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205984" y="2985392"/>
            <a:ext cx="5974080" cy="11355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456176" y="4607193"/>
            <a:ext cx="3373374" cy="13574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8237982" y="4607193"/>
            <a:ext cx="3234881" cy="13574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a:stCxn id="4" idx="2"/>
          </p:cNvCxnSpPr>
          <p:nvPr/>
        </p:nvCxnSpPr>
        <p:spPr>
          <a:xfrm flipH="1">
            <a:off x="4229100" y="2499095"/>
            <a:ext cx="1866900" cy="301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4" idx="2"/>
          </p:cNvCxnSpPr>
          <p:nvPr/>
        </p:nvCxnSpPr>
        <p:spPr>
          <a:xfrm>
            <a:off x="6096000" y="2499095"/>
            <a:ext cx="1590675" cy="316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7686675" y="4211512"/>
            <a:ext cx="488918" cy="247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8205216" y="4211512"/>
            <a:ext cx="610172" cy="293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1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1000"/>
                                        <p:tgtEl>
                                          <p:spTgt spid="5">
                                            <p:txEl>
                                              <p:pRg st="0" end="0"/>
                                            </p:txEl>
                                          </p:spTgt>
                                        </p:tgtEl>
                                      </p:cBhvr>
                                    </p:animEffect>
                                    <p:anim calcmode="lin" valueType="num">
                                      <p:cBhvr>
                                        <p:cTn id="3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1000"/>
                                        <p:tgtEl>
                                          <p:spTgt spid="5">
                                            <p:txEl>
                                              <p:pRg st="1" end="1"/>
                                            </p:txEl>
                                          </p:spTgt>
                                        </p:tgtEl>
                                      </p:cBhvr>
                                    </p:animEffect>
                                    <p:anim calcmode="lin" valueType="num">
                                      <p:cBhvr>
                                        <p:cTn id="4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anim calcmode="lin" valueType="num">
                                      <p:cBhvr>
                                        <p:cTn id="90" dur="1000" fill="hold"/>
                                        <p:tgtEl>
                                          <p:spTgt spid="22"/>
                                        </p:tgtEl>
                                        <p:attrNameLst>
                                          <p:attrName>ppt_x</p:attrName>
                                        </p:attrNameLst>
                                      </p:cBhvr>
                                      <p:tavLst>
                                        <p:tav tm="0">
                                          <p:val>
                                            <p:strVal val="#ppt_x"/>
                                          </p:val>
                                        </p:tav>
                                        <p:tav tm="100000">
                                          <p:val>
                                            <p:strVal val="#ppt_x"/>
                                          </p:val>
                                        </p:tav>
                                      </p:tavLst>
                                    </p:anim>
                                    <p:anim calcmode="lin" valueType="num">
                                      <p:cBhvr>
                                        <p:cTn id="91" dur="100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1000"/>
                                        <p:tgtEl>
                                          <p:spTgt spid="8"/>
                                        </p:tgtEl>
                                      </p:cBhvr>
                                    </p:animEffect>
                                    <p:anim calcmode="lin" valueType="num">
                                      <p:cBhvr>
                                        <p:cTn id="95" dur="1000" fill="hold"/>
                                        <p:tgtEl>
                                          <p:spTgt spid="8"/>
                                        </p:tgtEl>
                                        <p:attrNameLst>
                                          <p:attrName>ppt_x</p:attrName>
                                        </p:attrNameLst>
                                      </p:cBhvr>
                                      <p:tavLst>
                                        <p:tav tm="0">
                                          <p:val>
                                            <p:strVal val="#ppt_x"/>
                                          </p:val>
                                        </p:tav>
                                        <p:tav tm="100000">
                                          <p:val>
                                            <p:strVal val="#ppt_x"/>
                                          </p:val>
                                        </p:tav>
                                      </p:tavLst>
                                    </p:anim>
                                    <p:anim calcmode="lin" valueType="num">
                                      <p:cBhvr>
                                        <p:cTn id="96" dur="1000" fill="hold"/>
                                        <p:tgtEl>
                                          <p:spTgt spid="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325" y="758309"/>
            <a:ext cx="2085827" cy="461665"/>
          </a:xfrm>
          <a:prstGeom prst="rect">
            <a:avLst/>
          </a:prstGeom>
        </p:spPr>
        <p:txBody>
          <a:bodyPr wrap="none">
            <a:spAutoFit/>
          </a:bodyPr>
          <a:lstStyle/>
          <a:p>
            <a:pPr algn="ctr"/>
            <a:r>
              <a:rPr lang="fr-FR" sz="2400" b="1" dirty="0">
                <a:latin typeface="Arial" panose="020B0604020202020204" pitchFamily="34" charset="0"/>
                <a:cs typeface="Arial" panose="020B0604020202020204" pitchFamily="34" charset="0"/>
              </a:rPr>
              <a:t>Entretien </a:t>
            </a:r>
            <a:r>
              <a:rPr lang="fr-FR" sz="2400" b="1" dirty="0" smtClean="0">
                <a:latin typeface="Arial" panose="020B0604020202020204" pitchFamily="34" charset="0"/>
                <a:cs typeface="Arial" panose="020B0604020202020204" pitchFamily="34" charset="0"/>
              </a:rPr>
              <a:t>n°2</a:t>
            </a:r>
            <a:endParaRPr lang="fr-FR" sz="2400" b="1" dirty="0">
              <a:latin typeface="Arial" panose="020B0604020202020204" pitchFamily="34" charset="0"/>
              <a:cs typeface="Arial" panose="020B0604020202020204" pitchFamily="34" charset="0"/>
            </a:endParaRPr>
          </a:p>
        </p:txBody>
      </p:sp>
      <p:sp>
        <p:nvSpPr>
          <p:cNvPr id="3" name="Rectangle 2"/>
          <p:cNvSpPr/>
          <p:nvPr/>
        </p:nvSpPr>
        <p:spPr>
          <a:xfrm>
            <a:off x="1285875" y="1419910"/>
            <a:ext cx="9329737" cy="707886"/>
          </a:xfrm>
          <a:prstGeom prst="rect">
            <a:avLst/>
          </a:prstGeom>
        </p:spPr>
        <p:txBody>
          <a:bodyPr wrap="square">
            <a:spAutoFit/>
          </a:bodyPr>
          <a:lstStyle/>
          <a:p>
            <a:r>
              <a:rPr lang="fr-FR" sz="2000" dirty="0">
                <a:latin typeface="Arial" panose="020B0604020202020204" pitchFamily="34" charset="0"/>
                <a:cs typeface="Arial" panose="020B0604020202020204" pitchFamily="34" charset="0"/>
              </a:rPr>
              <a:t>« Bonjour, on s’était vus pour parler de ……… Alors, as-tu remarqué quelque chose cette fois ? » </a:t>
            </a:r>
          </a:p>
        </p:txBody>
      </p:sp>
      <p:sp>
        <p:nvSpPr>
          <p:cNvPr id="4" name="Rectangle 3"/>
          <p:cNvSpPr/>
          <p:nvPr/>
        </p:nvSpPr>
        <p:spPr>
          <a:xfrm>
            <a:off x="2626517" y="3086790"/>
            <a:ext cx="2315195" cy="17543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729650" y="3057870"/>
            <a:ext cx="2108931" cy="1754326"/>
          </a:xfrm>
          <a:prstGeom prst="rect">
            <a:avLst/>
          </a:prstGeom>
        </p:spPr>
        <p:txBody>
          <a:bodyPr wrap="square">
            <a:spAutoFit/>
          </a:bodyPr>
          <a:lstStyle/>
          <a:p>
            <a:pPr algn="ctr"/>
            <a:r>
              <a:rPr lang="fr-FR" dirty="0">
                <a:latin typeface="Arial" panose="020B0604020202020204" pitchFamily="34" charset="0"/>
                <a:cs typeface="Arial" panose="020B0604020202020204" pitchFamily="34" charset="0"/>
              </a:rPr>
              <a:t>NON</a:t>
            </a:r>
          </a:p>
          <a:p>
            <a:pPr algn="ctr"/>
            <a:r>
              <a:rPr lang="fr-FR" dirty="0">
                <a:latin typeface="Arial" panose="020B0604020202020204" pitchFamily="34" charset="0"/>
                <a:cs typeface="Arial" panose="020B0604020202020204" pitchFamily="34" charset="0"/>
              </a:rPr>
              <a:t>Arrêt de l’entretien</a:t>
            </a: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On revoit l’élève régulièrement sur les 15 jours.</a:t>
            </a:r>
            <a:endParaRPr lang="fr-FR" dirty="0">
              <a:latin typeface="Arial" panose="020B0604020202020204" pitchFamily="34" charset="0"/>
              <a:cs typeface="Arial" panose="020B0604020202020204" pitchFamily="34" charset="0"/>
            </a:endParaRPr>
          </a:p>
        </p:txBody>
      </p:sp>
      <p:sp>
        <p:nvSpPr>
          <p:cNvPr id="6" name="Rectangle 5"/>
          <p:cNvSpPr/>
          <p:nvPr/>
        </p:nvSpPr>
        <p:spPr>
          <a:xfrm>
            <a:off x="5044845" y="3057870"/>
            <a:ext cx="6096000" cy="1200329"/>
          </a:xfrm>
          <a:prstGeom prst="rect">
            <a:avLst/>
          </a:prstGeom>
        </p:spPr>
        <p:txBody>
          <a:bodyPr>
            <a:spAutoFit/>
          </a:bodyPr>
          <a:lstStyle/>
          <a:p>
            <a:pPr algn="ctr"/>
            <a:r>
              <a:rPr lang="fr-FR" dirty="0">
                <a:latin typeface="Arial" panose="020B0604020202020204" pitchFamily="34" charset="0"/>
                <a:cs typeface="Arial" panose="020B0604020202020204" pitchFamily="34" charset="0"/>
              </a:rPr>
              <a:t>OUI</a:t>
            </a:r>
          </a:p>
          <a:p>
            <a:pPr algn="ctr"/>
            <a:r>
              <a:rPr lang="fr-FR" dirty="0">
                <a:latin typeface="Arial" panose="020B0604020202020204" pitchFamily="34" charset="0"/>
                <a:cs typeface="Arial" panose="020B0604020202020204" pitchFamily="34" charset="0"/>
              </a:rPr>
              <a:t> Poursuite de </a:t>
            </a:r>
            <a:r>
              <a:rPr lang="fr-FR" dirty="0" smtClean="0">
                <a:latin typeface="Arial" panose="020B0604020202020204" pitchFamily="34" charset="0"/>
                <a:cs typeface="Arial" panose="020B0604020202020204" pitchFamily="34" charset="0"/>
              </a:rPr>
              <a:t>l’entretien</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(voir entretien n°1) </a:t>
            </a:r>
            <a:endParaRPr lang="fr-FR" dirty="0">
              <a:latin typeface="Arial" panose="020B0604020202020204" pitchFamily="34" charset="0"/>
              <a:cs typeface="Arial" panose="020B0604020202020204" pitchFamily="34" charset="0"/>
            </a:endParaRPr>
          </a:p>
        </p:txBody>
      </p:sp>
      <p:sp>
        <p:nvSpPr>
          <p:cNvPr id="7" name="Rectangle 6"/>
          <p:cNvSpPr/>
          <p:nvPr/>
        </p:nvSpPr>
        <p:spPr>
          <a:xfrm>
            <a:off x="6753152" y="3092325"/>
            <a:ext cx="2743200" cy="148503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a:stCxn id="3" idx="2"/>
          </p:cNvCxnSpPr>
          <p:nvPr/>
        </p:nvCxnSpPr>
        <p:spPr>
          <a:xfrm flipH="1">
            <a:off x="4371975" y="2127796"/>
            <a:ext cx="1578769" cy="658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3" idx="2"/>
          </p:cNvCxnSpPr>
          <p:nvPr/>
        </p:nvCxnSpPr>
        <p:spPr>
          <a:xfrm>
            <a:off x="5950744" y="2127796"/>
            <a:ext cx="1593056" cy="729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2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pendant ces 15 jours…</a:t>
            </a:r>
            <a:endParaRPr lang="fr-FR" dirty="0"/>
          </a:p>
        </p:txBody>
      </p:sp>
      <p:sp>
        <p:nvSpPr>
          <p:cNvPr id="3" name="Rectangle 2"/>
          <p:cNvSpPr/>
          <p:nvPr/>
        </p:nvSpPr>
        <p:spPr>
          <a:xfrm>
            <a:off x="3048000" y="2690336"/>
            <a:ext cx="6096000" cy="2308324"/>
          </a:xfrm>
          <a:prstGeom prst="rect">
            <a:avLst/>
          </a:prstGeom>
        </p:spPr>
        <p:txBody>
          <a:bodyPr>
            <a:spAutoFit/>
          </a:bodyPr>
          <a:lstStyle/>
          <a:p>
            <a:endParaRPr lang="fr-FR" dirty="0"/>
          </a:p>
          <a:p>
            <a:pPr marL="285750" indent="-285750">
              <a:buFont typeface="Courier New" panose="02070309020205020404" pitchFamily="49" charset="0"/>
              <a:buChar char="o"/>
            </a:pPr>
            <a:r>
              <a:rPr lang="fr-FR" dirty="0" smtClean="0">
                <a:latin typeface="Arial" panose="020B0604020202020204" pitchFamily="34" charset="0"/>
                <a:cs typeface="Arial" panose="020B0604020202020204" pitchFamily="34" charset="0"/>
              </a:rPr>
              <a:t>Ressenti </a:t>
            </a:r>
            <a:r>
              <a:rPr lang="fr-FR" dirty="0">
                <a:latin typeface="Arial" panose="020B0604020202020204" pitchFamily="34" charset="0"/>
                <a:cs typeface="Arial" panose="020B0604020202020204" pitchFamily="34" charset="0"/>
              </a:rPr>
              <a:t>de </a:t>
            </a:r>
            <a:r>
              <a:rPr lang="fr-FR" dirty="0" smtClean="0">
                <a:latin typeface="Arial" panose="020B0604020202020204" pitchFamily="34" charset="0"/>
                <a:cs typeface="Arial" panose="020B0604020202020204" pitchFamily="34" charset="0"/>
              </a:rPr>
              <a:t>l’élève cible;</a:t>
            </a:r>
          </a:p>
          <a:p>
            <a:endParaRPr lang="fr-FR"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fr-FR" dirty="0" smtClean="0">
                <a:latin typeface="Arial" panose="020B0604020202020204" pitchFamily="34" charset="0"/>
                <a:cs typeface="Arial" panose="020B0604020202020204" pitchFamily="34" charset="0"/>
              </a:rPr>
              <a:t>Évolution </a:t>
            </a:r>
            <a:r>
              <a:rPr lang="fr-FR" dirty="0">
                <a:latin typeface="Arial" panose="020B0604020202020204" pitchFamily="34" charset="0"/>
                <a:cs typeface="Arial" panose="020B0604020202020204" pitchFamily="34" charset="0"/>
              </a:rPr>
              <a:t>de la situation d’intimidation : poursuite ou arrêt ?</a:t>
            </a:r>
          </a:p>
          <a:p>
            <a:endParaRPr lang="fr-FR"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fr-FR" dirty="0" smtClean="0">
                <a:latin typeface="Arial" panose="020B0604020202020204" pitchFamily="34" charset="0"/>
                <a:cs typeface="Arial" panose="020B0604020202020204" pitchFamily="34" charset="0"/>
              </a:rPr>
              <a:t>Attitude </a:t>
            </a:r>
            <a:r>
              <a:rPr lang="fr-FR" dirty="0">
                <a:latin typeface="Arial" panose="020B0604020202020204" pitchFamily="34" charset="0"/>
                <a:cs typeface="Arial" panose="020B0604020202020204" pitchFamily="34" charset="0"/>
              </a:rPr>
              <a:t>des pairs.</a:t>
            </a:r>
          </a:p>
          <a:p>
            <a:endParaRPr lang="fr-FR" dirty="0"/>
          </a:p>
        </p:txBody>
      </p:sp>
    </p:spTree>
    <p:extLst>
      <p:ext uri="{BB962C8B-B14F-4D97-AF65-F5344CB8AC3E}">
        <p14:creationId xmlns:p14="http://schemas.microsoft.com/office/powerpoint/2010/main" val="1204331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l’issu des 15 jours</a:t>
            </a:r>
            <a:endParaRPr lang="fr-FR" dirty="0"/>
          </a:p>
        </p:txBody>
      </p:sp>
      <p:sp>
        <p:nvSpPr>
          <p:cNvPr id="3" name="ZoneTexte 2"/>
          <p:cNvSpPr txBox="1"/>
          <p:nvPr/>
        </p:nvSpPr>
        <p:spPr>
          <a:xfrm>
            <a:off x="1158239" y="2950464"/>
            <a:ext cx="10314623" cy="2677656"/>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2 solutions:</a:t>
            </a:r>
          </a:p>
          <a:p>
            <a:endParaRPr lang="fr-FR" sz="2800" dirty="0" smtClean="0">
              <a:latin typeface="Arial" panose="020B0604020202020204" pitchFamily="34" charset="0"/>
              <a:cs typeface="Arial" panose="020B0604020202020204" pitchFamily="34" charset="0"/>
            </a:endParaRPr>
          </a:p>
          <a:p>
            <a:pPr marL="457200" indent="-457200">
              <a:buFont typeface="Courier New" panose="02070309020205020404" pitchFamily="49" charset="0"/>
              <a:buChar char="o"/>
            </a:pPr>
            <a:r>
              <a:rPr lang="fr-FR" sz="2800" dirty="0" smtClean="0">
                <a:latin typeface="Arial" panose="020B0604020202020204" pitchFamily="34" charset="0"/>
                <a:cs typeface="Arial" panose="020B0604020202020204" pitchFamily="34" charset="0"/>
              </a:rPr>
              <a:t>l’intimidation a cessé. On reste vigilant.</a:t>
            </a:r>
          </a:p>
          <a:p>
            <a:endParaRPr lang="fr-FR" sz="2800" dirty="0">
              <a:latin typeface="Arial" panose="020B0604020202020204" pitchFamily="34" charset="0"/>
              <a:cs typeface="Arial" panose="020B0604020202020204" pitchFamily="34" charset="0"/>
            </a:endParaRPr>
          </a:p>
          <a:p>
            <a:pPr marL="457200" indent="-457200">
              <a:buFont typeface="Courier New" panose="02070309020205020404" pitchFamily="49" charset="0"/>
              <a:buChar char="o"/>
            </a:pPr>
            <a:r>
              <a:rPr lang="fr-FR" sz="2800" dirty="0" smtClean="0">
                <a:latin typeface="Arial" panose="020B0604020202020204" pitchFamily="34" charset="0"/>
                <a:cs typeface="Arial" panose="020B0604020202020204" pitchFamily="34" charset="0"/>
              </a:rPr>
              <a:t>La situation perdure, on arrête la MPP: on revient à des méthodes plus traditionnelles (retour au protocole national)</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428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6404" y="610862"/>
            <a:ext cx="2621230" cy="646331"/>
          </a:xfrm>
          <a:prstGeom prst="rect">
            <a:avLst/>
          </a:prstGeom>
        </p:spPr>
        <p:txBody>
          <a:bodyPr wrap="none">
            <a:spAutoFit/>
          </a:bodyPr>
          <a:lstStyle/>
          <a:p>
            <a:r>
              <a:rPr lang="fr-FR" sz="3600" dirty="0">
                <a:latin typeface="Arial" panose="020B0604020202020204" pitchFamily="34" charset="0"/>
                <a:cs typeface="Arial" panose="020B0604020202020204" pitchFamily="34" charset="0"/>
              </a:rPr>
              <a:t>Ressources</a:t>
            </a:r>
          </a:p>
        </p:txBody>
      </p:sp>
      <p:sp>
        <p:nvSpPr>
          <p:cNvPr id="3" name="Rectangle 2"/>
          <p:cNvSpPr/>
          <p:nvPr/>
        </p:nvSpPr>
        <p:spPr>
          <a:xfrm>
            <a:off x="658368" y="1385209"/>
            <a:ext cx="10972800" cy="4770537"/>
          </a:xfrm>
          <a:prstGeom prst="rect">
            <a:avLst/>
          </a:prstGeom>
        </p:spPr>
        <p:txBody>
          <a:bodyPr wrap="square">
            <a:spAutoFit/>
          </a:bodyPr>
          <a:lstStyle/>
          <a:p>
            <a:r>
              <a:rPr lang="fr-FR" sz="1600" b="1" dirty="0">
                <a:solidFill>
                  <a:schemeClr val="tx2"/>
                </a:solidFill>
                <a:latin typeface="Arial" panose="020B0604020202020204" pitchFamily="34" charset="0"/>
                <a:cs typeface="Arial" panose="020B0604020202020204" pitchFamily="34" charset="0"/>
              </a:rPr>
              <a:t>Plateforme </a:t>
            </a:r>
            <a:r>
              <a:rPr lang="fr-FR" sz="1600" b="1" dirty="0" err="1" smtClean="0">
                <a:solidFill>
                  <a:schemeClr val="tx2"/>
                </a:solidFill>
                <a:latin typeface="Arial" panose="020B0604020202020204" pitchFamily="34" charset="0"/>
                <a:cs typeface="Arial" panose="020B0604020202020204" pitchFamily="34" charset="0"/>
              </a:rPr>
              <a:t>pHARe</a:t>
            </a:r>
            <a:endParaRPr lang="fr-FR" sz="1600" b="1" dirty="0" smtClean="0">
              <a:solidFill>
                <a:schemeClr val="tx2"/>
              </a:solidFill>
              <a:latin typeface="Arial" panose="020B0604020202020204" pitchFamily="34" charset="0"/>
              <a:cs typeface="Arial" panose="020B0604020202020204" pitchFamily="34" charset="0"/>
            </a:endParaRPr>
          </a:p>
          <a:p>
            <a:endParaRPr lang="fr-FR" sz="1600" b="1" dirty="0">
              <a:solidFill>
                <a:schemeClr val="tx2"/>
              </a:solidFill>
              <a:latin typeface="Arial" panose="020B0604020202020204" pitchFamily="34" charset="0"/>
              <a:cs typeface="Arial" panose="020B0604020202020204" pitchFamily="34" charset="0"/>
            </a:endParaRPr>
          </a:p>
          <a:p>
            <a:r>
              <a:rPr lang="fr-FR" sz="1600" b="1" dirty="0">
                <a:solidFill>
                  <a:schemeClr val="tx2"/>
                </a:solidFill>
                <a:latin typeface="Arial" panose="020B0604020202020204" pitchFamily="34" charset="0"/>
                <a:cs typeface="Arial" panose="020B0604020202020204" pitchFamily="34" charset="0"/>
              </a:rPr>
              <a:t>Pia          </a:t>
            </a:r>
            <a:r>
              <a:rPr lang="fr-FR" sz="1600" b="1" dirty="0" err="1">
                <a:solidFill>
                  <a:schemeClr val="tx2"/>
                </a:solidFill>
                <a:latin typeface="Arial" panose="020B0604020202020204" pitchFamily="34" charset="0"/>
                <a:cs typeface="Arial" panose="020B0604020202020204" pitchFamily="34" charset="0"/>
              </a:rPr>
              <a:t>Arena</a:t>
            </a:r>
            <a:r>
              <a:rPr lang="fr-FR" sz="1600" b="1" dirty="0">
                <a:solidFill>
                  <a:schemeClr val="tx2"/>
                </a:solidFill>
                <a:latin typeface="Arial" panose="020B0604020202020204" pitchFamily="34" charset="0"/>
                <a:cs typeface="Arial" panose="020B0604020202020204" pitchFamily="34" charset="0"/>
              </a:rPr>
              <a:t>           Enquêtes et pilotage            Programme </a:t>
            </a:r>
            <a:r>
              <a:rPr lang="fr-FR" sz="1600" b="1" dirty="0" smtClean="0">
                <a:solidFill>
                  <a:schemeClr val="tx2"/>
                </a:solidFill>
                <a:latin typeface="Arial" panose="020B0604020202020204" pitchFamily="34" charset="0"/>
                <a:cs typeface="Arial" panose="020B0604020202020204" pitchFamily="34" charset="0"/>
              </a:rPr>
              <a:t>Phare</a:t>
            </a:r>
          </a:p>
          <a:p>
            <a:endParaRPr lang="fr-FR" sz="1600" b="1" dirty="0">
              <a:solidFill>
                <a:schemeClr val="tx2"/>
              </a:solidFill>
              <a:latin typeface="Arial" panose="020B0604020202020204" pitchFamily="34" charset="0"/>
              <a:cs typeface="Arial" panose="020B0604020202020204" pitchFamily="34" charset="0"/>
            </a:endParaRPr>
          </a:p>
          <a:p>
            <a:r>
              <a:rPr lang="fr-FR" sz="1600" b="1" dirty="0">
                <a:solidFill>
                  <a:schemeClr val="tx2"/>
                </a:solidFill>
                <a:latin typeface="Arial" panose="020B0604020202020204" pitchFamily="34" charset="0"/>
                <a:cs typeface="Arial" panose="020B0604020202020204" pitchFamily="34" charset="0"/>
              </a:rPr>
              <a:t>Non au </a:t>
            </a:r>
            <a:r>
              <a:rPr lang="fr-FR" sz="1600" b="1" dirty="0" smtClean="0">
                <a:solidFill>
                  <a:schemeClr val="tx2"/>
                </a:solidFill>
                <a:latin typeface="Arial" panose="020B0604020202020204" pitchFamily="34" charset="0"/>
                <a:cs typeface="Arial" panose="020B0604020202020204" pitchFamily="34" charset="0"/>
              </a:rPr>
              <a:t>harcèlement</a:t>
            </a:r>
          </a:p>
          <a:p>
            <a:endParaRPr lang="fr-FR" sz="1600" b="1" dirty="0">
              <a:solidFill>
                <a:schemeClr val="tx2"/>
              </a:solidFill>
              <a:latin typeface="Arial" panose="020B0604020202020204" pitchFamily="34" charset="0"/>
              <a:cs typeface="Arial" panose="020B0604020202020204" pitchFamily="34" charset="0"/>
            </a:endParaRPr>
          </a:p>
          <a:p>
            <a:r>
              <a:rPr lang="fr-FR" sz="1600" b="1" dirty="0">
                <a:solidFill>
                  <a:schemeClr val="tx2"/>
                </a:solidFill>
                <a:latin typeface="Arial" panose="020B0604020202020204" pitchFamily="34" charset="0"/>
                <a:cs typeface="Arial" panose="020B0604020202020204" pitchFamily="34" charset="0"/>
                <a:hlinkClick r:id="rId2"/>
              </a:rPr>
              <a:t>https://</a:t>
            </a:r>
            <a:r>
              <a:rPr lang="fr-FR" sz="1600" b="1" dirty="0" smtClean="0">
                <a:solidFill>
                  <a:schemeClr val="tx2"/>
                </a:solidFill>
                <a:latin typeface="Arial" panose="020B0604020202020204" pitchFamily="34" charset="0"/>
                <a:cs typeface="Arial" panose="020B0604020202020204" pitchFamily="34" charset="0"/>
                <a:hlinkClick r:id="rId2"/>
              </a:rPr>
              <a:t>www.education.gouv.fr/non-au-harcelement/phare-un-programme-de-lutte-contre-le-harcelement-l-ecole-323435</a:t>
            </a:r>
            <a:endParaRPr lang="fr-FR" sz="1600" b="1" dirty="0" smtClean="0">
              <a:solidFill>
                <a:schemeClr val="tx2"/>
              </a:solidFill>
              <a:latin typeface="Arial" panose="020B0604020202020204" pitchFamily="34" charset="0"/>
              <a:cs typeface="Arial" panose="020B0604020202020204" pitchFamily="34" charset="0"/>
            </a:endParaRPr>
          </a:p>
          <a:p>
            <a:endParaRPr lang="fr-FR" sz="1600" b="1"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r>
              <a:rPr lang="fr-FR" sz="1600" b="1" dirty="0">
                <a:solidFill>
                  <a:schemeClr val="tx2"/>
                </a:solidFill>
                <a:latin typeface="Arial" panose="020B0604020202020204" pitchFamily="34" charset="0"/>
                <a:cs typeface="Arial" panose="020B0604020202020204" pitchFamily="34" charset="0"/>
              </a:rPr>
              <a:t>Ressources </a:t>
            </a:r>
            <a:r>
              <a:rPr lang="fr-FR" sz="1600" b="1" dirty="0" smtClean="0">
                <a:solidFill>
                  <a:schemeClr val="tx2"/>
                </a:solidFill>
                <a:latin typeface="Arial" panose="020B0604020202020204" pitchFamily="34" charset="0"/>
                <a:cs typeface="Arial" panose="020B0604020202020204" pitchFamily="34" charset="0"/>
              </a:rPr>
              <a:t>départementales</a:t>
            </a:r>
          </a:p>
          <a:p>
            <a:pPr>
              <a:buFont typeface="Arial" panose="020B0604020202020204" pitchFamily="34" charset="0"/>
              <a:buChar char="•"/>
            </a:pPr>
            <a:endParaRPr lang="fr-FR" sz="1600" b="1" dirty="0">
              <a:solidFill>
                <a:schemeClr val="tx2"/>
              </a:solidFill>
              <a:latin typeface="Arial" panose="020B0604020202020204" pitchFamily="34" charset="0"/>
              <a:cs typeface="Arial" panose="020B0604020202020204" pitchFamily="34" charset="0"/>
            </a:endParaRPr>
          </a:p>
          <a:p>
            <a:r>
              <a:rPr lang="fr-FR" sz="1600" b="1" dirty="0">
                <a:solidFill>
                  <a:schemeClr val="tx2"/>
                </a:solidFill>
                <a:latin typeface="Arial" panose="020B0604020202020204" pitchFamily="34" charset="0"/>
                <a:cs typeface="Arial" panose="020B0604020202020204" pitchFamily="34" charset="0"/>
                <a:hlinkClick r:id="rId3"/>
              </a:rPr>
              <a:t>https://circo71.cir.ac-dijon.fr/protocole-departemental-phare</a:t>
            </a:r>
            <a:r>
              <a:rPr lang="fr-FR" sz="1600" b="1" dirty="0" smtClean="0">
                <a:solidFill>
                  <a:schemeClr val="tx2"/>
                </a:solidFill>
                <a:latin typeface="Arial" panose="020B0604020202020204" pitchFamily="34" charset="0"/>
                <a:cs typeface="Arial" panose="020B0604020202020204" pitchFamily="34" charset="0"/>
                <a:hlinkClick r:id="rId3"/>
              </a:rPr>
              <a:t>/</a:t>
            </a:r>
            <a:endParaRPr lang="fr-FR" sz="1600" b="1" dirty="0" smtClean="0">
              <a:solidFill>
                <a:schemeClr val="tx2"/>
              </a:solidFill>
              <a:latin typeface="Arial" panose="020B0604020202020204" pitchFamily="34" charset="0"/>
              <a:cs typeface="Arial" panose="020B0604020202020204" pitchFamily="34" charset="0"/>
            </a:endParaRPr>
          </a:p>
          <a:p>
            <a:endParaRPr lang="fr-FR" sz="1600" b="1" dirty="0">
              <a:solidFill>
                <a:schemeClr val="tx2"/>
              </a:solidFill>
              <a:latin typeface="Arial" panose="020B0604020202020204" pitchFamily="34" charset="0"/>
              <a:cs typeface="Arial" panose="020B0604020202020204" pitchFamily="34" charset="0"/>
            </a:endParaRPr>
          </a:p>
          <a:p>
            <a:r>
              <a:rPr lang="fr-FR" sz="1600" b="1" dirty="0" err="1">
                <a:solidFill>
                  <a:schemeClr val="tx2"/>
                </a:solidFill>
                <a:latin typeface="Arial" panose="020B0604020202020204" pitchFamily="34" charset="0"/>
                <a:cs typeface="Arial" panose="020B0604020202020204" pitchFamily="34" charset="0"/>
              </a:rPr>
              <a:t>Canotech</a:t>
            </a:r>
            <a:r>
              <a:rPr lang="fr-FR" sz="1600" b="1" dirty="0">
                <a:solidFill>
                  <a:schemeClr val="tx2"/>
                </a:solidFill>
                <a:latin typeface="Arial" panose="020B0604020202020204" pitchFamily="34" charset="0"/>
                <a:cs typeface="Arial" panose="020B0604020202020204" pitchFamily="34" charset="0"/>
              </a:rPr>
              <a:t>: « Lutte contre le harcèlement au 1er degré : le programme </a:t>
            </a:r>
            <a:r>
              <a:rPr lang="fr-FR" sz="1600" b="1" dirty="0" err="1">
                <a:solidFill>
                  <a:schemeClr val="tx2"/>
                </a:solidFill>
                <a:latin typeface="Arial" panose="020B0604020202020204" pitchFamily="34" charset="0"/>
                <a:cs typeface="Arial" panose="020B0604020202020204" pitchFamily="34" charset="0"/>
              </a:rPr>
              <a:t>pHARe</a:t>
            </a:r>
            <a:r>
              <a:rPr lang="fr-FR" sz="1600" b="1" dirty="0">
                <a:solidFill>
                  <a:schemeClr val="tx2"/>
                </a:solidFill>
                <a:latin typeface="Arial" panose="020B0604020202020204" pitchFamily="34" charset="0"/>
                <a:cs typeface="Arial" panose="020B0604020202020204" pitchFamily="34" charset="0"/>
              </a:rPr>
              <a:t> »</a:t>
            </a:r>
          </a:p>
          <a:p>
            <a:r>
              <a:rPr lang="fr-FR" sz="1600" dirty="0">
                <a:solidFill>
                  <a:schemeClr val="tx2"/>
                </a:solidFill>
                <a:latin typeface="Arial" panose="020B0604020202020204" pitchFamily="34" charset="0"/>
                <a:cs typeface="Arial" panose="020B0604020202020204" pitchFamily="34" charset="0"/>
                <a:hlinkClick r:id="rId4"/>
              </a:rPr>
              <a:t>https://</a:t>
            </a:r>
            <a:r>
              <a:rPr lang="fr-FR" sz="1600" dirty="0" smtClean="0">
                <a:solidFill>
                  <a:schemeClr val="tx2"/>
                </a:solidFill>
                <a:latin typeface="Arial" panose="020B0604020202020204" pitchFamily="34" charset="0"/>
                <a:cs typeface="Arial" panose="020B0604020202020204" pitchFamily="34" charset="0"/>
                <a:hlinkClick r:id="rId4"/>
              </a:rPr>
              <a:t>www.canotech.fr/s/30608/violence-et-harcelement-le-dispositif-phare-au-1er-degre?gclid=EAIaIQobChMIs8yRo_3AggMV1REGAB3nJgDcEAAYASAAEgIT5fD_BwE</a:t>
            </a:r>
            <a:endParaRPr lang="fr-FR" sz="1600" dirty="0" smtClean="0">
              <a:solidFill>
                <a:schemeClr val="tx2"/>
              </a:solidFill>
              <a:latin typeface="Arial" panose="020B0604020202020204" pitchFamily="34" charset="0"/>
              <a:cs typeface="Arial" panose="020B0604020202020204" pitchFamily="34" charset="0"/>
            </a:endParaRPr>
          </a:p>
          <a:p>
            <a:endParaRPr lang="fr-FR" sz="1600"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r>
              <a:rPr lang="fr-FR" sz="1600" b="1" dirty="0">
                <a:solidFill>
                  <a:schemeClr val="tx2"/>
                </a:solidFill>
                <a:latin typeface="Arial" panose="020B0604020202020204" pitchFamily="34" charset="0"/>
                <a:cs typeface="Arial" panose="020B0604020202020204" pitchFamily="34" charset="0"/>
              </a:rPr>
              <a:t>Conférence de Jean-Pierre BELLON</a:t>
            </a:r>
          </a:p>
          <a:p>
            <a:r>
              <a:rPr lang="fr-FR" sz="1600" dirty="0">
                <a:solidFill>
                  <a:schemeClr val="tx2"/>
                </a:solidFill>
                <a:latin typeface="Arial" panose="020B0604020202020204" pitchFamily="34" charset="0"/>
                <a:cs typeface="Arial" panose="020B0604020202020204" pitchFamily="34" charset="0"/>
                <a:hlinkClick r:id="rId5"/>
              </a:rPr>
              <a:t>https://www.reseau-canope.fr/notice/agir-contre-le-harcelement-une-preoccupation-partagee.html</a:t>
            </a:r>
            <a:endParaRPr lang="fr-FR"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726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33488" y="1391302"/>
            <a:ext cx="3317981" cy="4465320"/>
          </a:xfrm>
          <a:prstGeom prst="rect">
            <a:avLst/>
          </a:prstGeom>
        </p:spPr>
      </p:pic>
      <p:sp>
        <p:nvSpPr>
          <p:cNvPr id="3" name="ZoneTexte 2"/>
          <p:cNvSpPr txBox="1"/>
          <p:nvPr/>
        </p:nvSpPr>
        <p:spPr>
          <a:xfrm>
            <a:off x="3526535" y="612273"/>
            <a:ext cx="6400038" cy="646331"/>
          </a:xfrm>
          <a:prstGeom prst="rect">
            <a:avLst/>
          </a:prstGeom>
          <a:noFill/>
        </p:spPr>
        <p:txBody>
          <a:bodyPr wrap="square" rtlCol="0">
            <a:spAutoFit/>
          </a:bodyPr>
          <a:lstStyle/>
          <a:p>
            <a:r>
              <a:rPr lang="fr-FR" sz="3600" b="1" dirty="0" smtClean="0"/>
              <a:t>PROTOCOLE NATIONAL</a:t>
            </a:r>
            <a:endParaRPr lang="fr-FR" sz="3600" b="1" dirty="0"/>
          </a:p>
        </p:txBody>
      </p:sp>
      <p:sp>
        <p:nvSpPr>
          <p:cNvPr id="4" name="ZoneTexte 3"/>
          <p:cNvSpPr txBox="1"/>
          <p:nvPr/>
        </p:nvSpPr>
        <p:spPr>
          <a:xfrm>
            <a:off x="4519802" y="5989320"/>
            <a:ext cx="4413504" cy="369332"/>
          </a:xfrm>
          <a:prstGeom prst="rect">
            <a:avLst/>
          </a:prstGeom>
          <a:noFill/>
        </p:spPr>
        <p:txBody>
          <a:bodyPr wrap="square" rtlCol="0">
            <a:spAutoFit/>
          </a:bodyPr>
          <a:lstStyle/>
          <a:p>
            <a:r>
              <a:rPr lang="fr-FR" dirty="0" smtClean="0"/>
              <a:t>A retrouver sur la plateforme </a:t>
            </a:r>
            <a:r>
              <a:rPr lang="fr-FR" dirty="0" err="1" smtClean="0"/>
              <a:t>pHARe</a:t>
            </a:r>
            <a:endParaRPr lang="fr-FR" dirty="0"/>
          </a:p>
        </p:txBody>
      </p:sp>
    </p:spTree>
    <p:extLst>
      <p:ext uri="{BB962C8B-B14F-4D97-AF65-F5344CB8AC3E}">
        <p14:creationId xmlns:p14="http://schemas.microsoft.com/office/powerpoint/2010/main" val="1992358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70048" y="555581"/>
            <a:ext cx="7620000" cy="646331"/>
          </a:xfrm>
          <a:prstGeom prst="rect">
            <a:avLst/>
          </a:prstGeom>
          <a:noFill/>
        </p:spPr>
        <p:txBody>
          <a:bodyPr wrap="square" rtlCol="0">
            <a:spAutoFit/>
          </a:bodyPr>
          <a:lstStyle/>
          <a:p>
            <a:r>
              <a:rPr lang="fr-FR" sz="3600" b="1" dirty="0" smtClean="0">
                <a:latin typeface="Arial" panose="020B0604020202020204" pitchFamily="34" charset="0"/>
                <a:cs typeface="Arial" panose="020B0604020202020204" pitchFamily="34" charset="0"/>
              </a:rPr>
              <a:t>PROTOCOLE DEPARTEMENTAL</a:t>
            </a:r>
            <a:endParaRPr lang="fr-FR" sz="3600" b="1"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918157796"/>
              </p:ext>
            </p:extLst>
          </p:nvPr>
        </p:nvGraphicFramePr>
        <p:xfrm>
          <a:off x="839912" y="1619354"/>
          <a:ext cx="10558272" cy="3662439"/>
        </p:xfrm>
        <a:graphic>
          <a:graphicData uri="http://schemas.openxmlformats.org/drawingml/2006/table">
            <a:tbl>
              <a:tblPr firstRow="1" firstCol="1" bandRow="1">
                <a:tableStyleId>{5C22544A-7EE6-4342-B048-85BDC9FD1C3A}</a:tableStyleId>
              </a:tblPr>
              <a:tblGrid>
                <a:gridCol w="1315417">
                  <a:extLst>
                    <a:ext uri="{9D8B030D-6E8A-4147-A177-3AD203B41FA5}">
                      <a16:colId xmlns:a16="http://schemas.microsoft.com/office/drawing/2014/main" val="4294531303"/>
                    </a:ext>
                  </a:extLst>
                </a:gridCol>
                <a:gridCol w="9242855">
                  <a:extLst>
                    <a:ext uri="{9D8B030D-6E8A-4147-A177-3AD203B41FA5}">
                      <a16:colId xmlns:a16="http://schemas.microsoft.com/office/drawing/2014/main" val="2732820695"/>
                    </a:ext>
                  </a:extLst>
                </a:gridCol>
              </a:tblGrid>
              <a:tr h="2049419">
                <a:tc>
                  <a:txBody>
                    <a:bodyPr/>
                    <a:lstStyle/>
                    <a:p>
                      <a:pPr algn="ctr">
                        <a:lnSpc>
                          <a:spcPct val="107000"/>
                        </a:lnSpc>
                        <a:spcAft>
                          <a:spcPts val="0"/>
                        </a:spcAft>
                      </a:pPr>
                      <a:endParaRPr lang="fr-FR" sz="1800" dirty="0" smtClean="0">
                        <a:effectLst/>
                      </a:endParaRPr>
                    </a:p>
                    <a:p>
                      <a:pPr algn="ctr">
                        <a:lnSpc>
                          <a:spcPct val="107000"/>
                        </a:lnSpc>
                        <a:spcAft>
                          <a:spcPts val="0"/>
                        </a:spcAft>
                      </a:pPr>
                      <a:endParaRPr lang="fr-FR" sz="1800" dirty="0" smtClean="0">
                        <a:effectLst/>
                      </a:endParaRPr>
                    </a:p>
                    <a:p>
                      <a:pPr algn="ctr">
                        <a:lnSpc>
                          <a:spcPct val="107000"/>
                        </a:lnSpc>
                        <a:spcAft>
                          <a:spcPts val="0"/>
                        </a:spcAft>
                      </a:pPr>
                      <a:r>
                        <a:rPr lang="fr-FR" sz="1800" dirty="0" smtClean="0">
                          <a:effectLst/>
                        </a:rPr>
                        <a:t>Jour </a:t>
                      </a:r>
                      <a:r>
                        <a:rPr lang="fr-FR" sz="1800" dirty="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Tx/>
                        <a:buChar char="-"/>
                      </a:pPr>
                      <a:r>
                        <a:rPr lang="fr-FR" sz="1600" b="0" dirty="0" smtClean="0">
                          <a:effectLst/>
                          <a:latin typeface="Arial" panose="020B0604020202020204" pitchFamily="34" charset="0"/>
                          <a:cs typeface="Arial" panose="020B0604020202020204" pitchFamily="34" charset="0"/>
                        </a:rPr>
                        <a:t>Saisine </a:t>
                      </a:r>
                      <a:r>
                        <a:rPr lang="fr-FR" sz="1600" b="0" dirty="0">
                          <a:effectLst/>
                          <a:latin typeface="Arial" panose="020B0604020202020204" pitchFamily="34" charset="0"/>
                          <a:cs typeface="Arial" panose="020B0604020202020204" pitchFamily="34" charset="0"/>
                        </a:rPr>
                        <a:t>(3020, courrier, mail) </a:t>
                      </a:r>
                      <a:endParaRPr lang="fr-FR" sz="1600" b="0" dirty="0" smtClean="0">
                        <a:effectLst/>
                        <a:latin typeface="Arial" panose="020B0604020202020204" pitchFamily="34" charset="0"/>
                        <a:cs typeface="Arial" panose="020B0604020202020204" pitchFamily="34" charset="0"/>
                      </a:endParaRPr>
                    </a:p>
                    <a:p>
                      <a:pPr marL="285750" indent="-285750">
                        <a:lnSpc>
                          <a:spcPct val="107000"/>
                        </a:lnSpc>
                        <a:spcAft>
                          <a:spcPts val="0"/>
                        </a:spcAft>
                        <a:buFontTx/>
                        <a:buChar char="-"/>
                      </a:pPr>
                      <a:r>
                        <a:rPr lang="fr-FR" sz="1600" b="0" dirty="0" smtClean="0">
                          <a:effectLst/>
                          <a:latin typeface="Arial" panose="020B0604020202020204" pitchFamily="34" charset="0"/>
                          <a:cs typeface="Arial" panose="020B0604020202020204" pitchFamily="34" charset="0"/>
                        </a:rPr>
                        <a:t>Alerte transmise au référent départemental </a:t>
                      </a:r>
                    </a:p>
                    <a:p>
                      <a:pPr marL="285750" indent="-285750">
                        <a:lnSpc>
                          <a:spcPct val="107000"/>
                        </a:lnSpc>
                        <a:spcAft>
                          <a:spcPts val="0"/>
                        </a:spcAft>
                        <a:buFontTx/>
                        <a:buChar char="-"/>
                      </a:pPr>
                      <a:r>
                        <a:rPr lang="fr-FR" sz="1600" b="0" dirty="0" smtClean="0">
                          <a:effectLst/>
                          <a:latin typeface="Arial" panose="020B0604020202020204" pitchFamily="34" charset="0"/>
                          <a:cs typeface="Arial" panose="020B0604020202020204" pitchFamily="34" charset="0"/>
                        </a:rPr>
                        <a:t>Appel </a:t>
                      </a:r>
                      <a:r>
                        <a:rPr lang="fr-FR" sz="1600" b="0" dirty="0">
                          <a:effectLst/>
                          <a:latin typeface="Arial" panose="020B0604020202020204" pitchFamily="34" charset="0"/>
                          <a:cs typeface="Arial" panose="020B0604020202020204" pitchFamily="34" charset="0"/>
                        </a:rPr>
                        <a:t>systématique aux parents par le référent départemental du secteur. Il prévient ensuite l’IEN de la circonscription. </a:t>
                      </a:r>
                      <a:endParaRPr lang="fr-FR" sz="1600" b="0" dirty="0" smtClean="0">
                        <a:effectLst/>
                        <a:latin typeface="Arial" panose="020B0604020202020204" pitchFamily="34" charset="0"/>
                        <a:cs typeface="Arial" panose="020B0604020202020204" pitchFamily="34" charset="0"/>
                      </a:endParaRPr>
                    </a:p>
                    <a:p>
                      <a:pPr marL="285750" indent="-285750">
                        <a:lnSpc>
                          <a:spcPct val="107000"/>
                        </a:lnSpc>
                        <a:spcAft>
                          <a:spcPts val="0"/>
                        </a:spcAft>
                        <a:buFontTx/>
                        <a:buChar char="-"/>
                      </a:pPr>
                      <a:r>
                        <a:rPr lang="fr-FR" sz="1600" b="0" dirty="0" smtClean="0">
                          <a:effectLst/>
                          <a:latin typeface="Arial" panose="020B0604020202020204" pitchFamily="34" charset="0"/>
                          <a:cs typeface="Arial" panose="020B0604020202020204" pitchFamily="34" charset="0"/>
                        </a:rPr>
                        <a:t>Un </a:t>
                      </a:r>
                      <a:r>
                        <a:rPr lang="fr-FR" sz="1600" b="0" dirty="0">
                          <a:effectLst/>
                          <a:latin typeface="Arial" panose="020B0604020202020204" pitchFamily="34" charset="0"/>
                          <a:cs typeface="Arial" panose="020B0604020202020204" pitchFamily="34" charset="0"/>
                        </a:rPr>
                        <a:t>courrier est envoyé par mail avec accusé de réception par la chargée de mission violences scolaires aux parents expliquant que le référent a pris contact avec eux tel jour, telle heure </a:t>
                      </a:r>
                      <a:endParaRPr lang="fr-FR" sz="1600" b="0" dirty="0" smtClean="0">
                        <a:effectLst/>
                        <a:latin typeface="Arial" panose="020B0604020202020204" pitchFamily="34" charset="0"/>
                        <a:cs typeface="Arial" panose="020B0604020202020204" pitchFamily="34" charset="0"/>
                      </a:endParaRPr>
                    </a:p>
                    <a:p>
                      <a:pPr marL="285750" indent="-285750">
                        <a:lnSpc>
                          <a:spcPct val="107000"/>
                        </a:lnSpc>
                        <a:spcAft>
                          <a:spcPts val="0"/>
                        </a:spcAft>
                        <a:buFont typeface="Wingdings" panose="05000000000000000000" pitchFamily="2" charset="2"/>
                        <a:buChar char="Ø"/>
                      </a:pPr>
                      <a:r>
                        <a:rPr lang="fr-FR" sz="1600" b="1" dirty="0" smtClean="0">
                          <a:effectLst/>
                          <a:latin typeface="Arial" panose="020B0604020202020204" pitchFamily="34" charset="0"/>
                          <a:ea typeface="+mn-ea"/>
                          <a:cs typeface="Arial" panose="020B0604020202020204" pitchFamily="34" charset="0"/>
                        </a:rPr>
                        <a:t>Message</a:t>
                      </a:r>
                      <a:r>
                        <a:rPr lang="fr-FR" sz="1600" b="1" baseline="0" dirty="0" smtClean="0">
                          <a:effectLst/>
                          <a:latin typeface="Arial" panose="020B0604020202020204" pitchFamily="34" charset="0"/>
                          <a:ea typeface="+mn-ea"/>
                          <a:cs typeface="Arial" panose="020B0604020202020204" pitchFamily="34" charset="0"/>
                        </a:rPr>
                        <a:t> 1</a:t>
                      </a:r>
                      <a:endParaRPr lang="fr-F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8982347"/>
                  </a:ext>
                </a:extLst>
              </a:tr>
              <a:tr h="1613020">
                <a:tc>
                  <a:txBody>
                    <a:bodyPr/>
                    <a:lstStyle/>
                    <a:p>
                      <a:pPr algn="ctr">
                        <a:lnSpc>
                          <a:spcPct val="107000"/>
                        </a:lnSpc>
                        <a:spcAft>
                          <a:spcPts val="0"/>
                        </a:spcAft>
                      </a:pPr>
                      <a:endParaRPr lang="fr-FR" sz="1800" dirty="0" smtClean="0">
                        <a:effectLst/>
                      </a:endParaRPr>
                    </a:p>
                    <a:p>
                      <a:pPr algn="ctr">
                        <a:lnSpc>
                          <a:spcPct val="107000"/>
                        </a:lnSpc>
                        <a:spcAft>
                          <a:spcPts val="0"/>
                        </a:spcAft>
                      </a:pPr>
                      <a:endParaRPr lang="fr-FR" sz="1800" dirty="0" smtClean="0">
                        <a:effectLst/>
                      </a:endParaRPr>
                    </a:p>
                    <a:p>
                      <a:pPr algn="ctr">
                        <a:lnSpc>
                          <a:spcPct val="107000"/>
                        </a:lnSpc>
                        <a:spcAft>
                          <a:spcPts val="0"/>
                        </a:spcAft>
                      </a:pPr>
                      <a:r>
                        <a:rPr lang="fr-FR" sz="1800" dirty="0" smtClean="0">
                          <a:effectLst/>
                        </a:rPr>
                        <a:t>Jour </a:t>
                      </a:r>
                      <a:r>
                        <a:rPr lang="fr-FR" sz="1800" dirty="0">
                          <a:effectLst/>
                        </a:rPr>
                        <a:t>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Tx/>
                        <a:buChar char="-"/>
                      </a:pPr>
                      <a:r>
                        <a:rPr lang="fr-FR" sz="1600" dirty="0" smtClean="0">
                          <a:effectLst/>
                          <a:latin typeface="Arial" panose="020B0604020202020204" pitchFamily="34" charset="0"/>
                          <a:cs typeface="Arial" panose="020B0604020202020204" pitchFamily="34" charset="0"/>
                        </a:rPr>
                        <a:t>Suite </a:t>
                      </a:r>
                      <a:r>
                        <a:rPr lang="fr-FR" sz="1600" dirty="0">
                          <a:effectLst/>
                          <a:latin typeface="Arial" panose="020B0604020202020204" pitchFamily="34" charset="0"/>
                          <a:cs typeface="Arial" panose="020B0604020202020204" pitchFamily="34" charset="0"/>
                        </a:rPr>
                        <a:t>à l’alerte émise par le référent, l’IEN met en œuvre une démarche d’accompagnement (</a:t>
                      </a:r>
                      <a:r>
                        <a:rPr lang="fr-FR" sz="1600" dirty="0" err="1">
                          <a:effectLst/>
                          <a:latin typeface="Arial" panose="020B0604020202020204" pitchFamily="34" charset="0"/>
                          <a:cs typeface="Arial" panose="020B0604020202020204" pitchFamily="34" charset="0"/>
                        </a:rPr>
                        <a:t>pHARe</a:t>
                      </a:r>
                      <a:r>
                        <a:rPr lang="fr-FR" sz="1600" dirty="0">
                          <a:effectLst/>
                          <a:latin typeface="Arial" panose="020B0604020202020204" pitchFamily="34" charset="0"/>
                          <a:cs typeface="Arial" panose="020B0604020202020204" pitchFamily="34" charset="0"/>
                        </a:rPr>
                        <a:t> ou autres…) en s’appuyant sur le pôle ressources ou l’équipe </a:t>
                      </a:r>
                      <a:r>
                        <a:rPr lang="fr-FR" sz="1600" dirty="0" err="1">
                          <a:effectLst/>
                          <a:latin typeface="Arial" panose="020B0604020202020204" pitchFamily="34" charset="0"/>
                          <a:cs typeface="Arial" panose="020B0604020202020204" pitchFamily="34" charset="0"/>
                        </a:rPr>
                        <a:t>pHARe</a:t>
                      </a:r>
                      <a:r>
                        <a:rPr lang="fr-FR" sz="1600" dirty="0">
                          <a:effectLst/>
                          <a:latin typeface="Arial" panose="020B0604020202020204" pitchFamily="34" charset="0"/>
                          <a:cs typeface="Arial" panose="020B0604020202020204" pitchFamily="34" charset="0"/>
                        </a:rPr>
                        <a:t> de circonscription. </a:t>
                      </a:r>
                      <a:endParaRPr lang="fr-FR" sz="1600" dirty="0" smtClean="0">
                        <a:effectLst/>
                        <a:latin typeface="Arial" panose="020B0604020202020204" pitchFamily="34" charset="0"/>
                        <a:cs typeface="Arial" panose="020B0604020202020204" pitchFamily="34" charset="0"/>
                      </a:endParaRPr>
                    </a:p>
                    <a:p>
                      <a:pPr marL="285750" indent="-285750">
                        <a:lnSpc>
                          <a:spcPct val="107000"/>
                        </a:lnSpc>
                        <a:spcAft>
                          <a:spcPts val="0"/>
                        </a:spcAft>
                        <a:buFontTx/>
                        <a:buChar char="-"/>
                      </a:pPr>
                      <a:r>
                        <a:rPr lang="fr-FR" sz="1600" dirty="0" smtClean="0">
                          <a:effectLst/>
                          <a:latin typeface="Arial" panose="020B0604020202020204" pitchFamily="34" charset="0"/>
                          <a:cs typeface="Arial" panose="020B0604020202020204" pitchFamily="34" charset="0"/>
                        </a:rPr>
                        <a:t>L’IEN </a:t>
                      </a:r>
                      <a:r>
                        <a:rPr lang="fr-FR" sz="1600" dirty="0">
                          <a:effectLst/>
                          <a:latin typeface="Arial" panose="020B0604020202020204" pitchFamily="34" charset="0"/>
                          <a:cs typeface="Arial" panose="020B0604020202020204" pitchFamily="34" charset="0"/>
                        </a:rPr>
                        <a:t>renseigne </a:t>
                      </a:r>
                      <a:r>
                        <a:rPr lang="fr-FR" sz="1600" dirty="0" smtClean="0">
                          <a:effectLst/>
                          <a:latin typeface="Arial" panose="020B0604020202020204" pitchFamily="34" charset="0"/>
                          <a:cs typeface="Arial" panose="020B0604020202020204" pitchFamily="34" charset="0"/>
                        </a:rPr>
                        <a:t>un </a:t>
                      </a:r>
                      <a:r>
                        <a:rPr lang="fr-FR" sz="1600" dirty="0">
                          <a:effectLst/>
                          <a:latin typeface="Arial" panose="020B0604020202020204" pitchFamily="34" charset="0"/>
                          <a:cs typeface="Arial" panose="020B0604020202020204" pitchFamily="34" charset="0"/>
                        </a:rPr>
                        <a:t>tableau </a:t>
                      </a:r>
                      <a:r>
                        <a:rPr lang="fr-FR" sz="1600" smtClean="0">
                          <a:effectLst/>
                          <a:latin typeface="Arial" panose="020B0604020202020204" pitchFamily="34" charset="0"/>
                          <a:cs typeface="Arial" panose="020B0604020202020204" pitchFamily="34" charset="0"/>
                        </a:rPr>
                        <a:t>de suivi en </a:t>
                      </a:r>
                      <a:r>
                        <a:rPr lang="fr-FR" sz="1600" dirty="0">
                          <a:effectLst/>
                          <a:latin typeface="Arial" panose="020B0604020202020204" pitchFamily="34" charset="0"/>
                          <a:cs typeface="Arial" panose="020B0604020202020204" pitchFamily="34" charset="0"/>
                        </a:rPr>
                        <a:t>indiquant la démarche mise en </a:t>
                      </a:r>
                      <a:r>
                        <a:rPr lang="fr-FR" sz="1600" dirty="0" smtClean="0">
                          <a:effectLst/>
                          <a:latin typeface="Arial" panose="020B0604020202020204" pitchFamily="34" charset="0"/>
                          <a:cs typeface="Arial" panose="020B0604020202020204" pitchFamily="34" charset="0"/>
                        </a:rPr>
                        <a:t>œuvre.</a:t>
                      </a:r>
                    </a:p>
                    <a:p>
                      <a:pPr marL="285750" indent="-285750">
                        <a:lnSpc>
                          <a:spcPct val="107000"/>
                        </a:lnSpc>
                        <a:spcAft>
                          <a:spcPts val="0"/>
                        </a:spcAft>
                        <a:buFontTx/>
                        <a:buChar char="-"/>
                      </a:pPr>
                      <a:r>
                        <a:rPr lang="fr-FR" sz="1600" dirty="0" smtClean="0">
                          <a:effectLst/>
                          <a:latin typeface="Arial" panose="020B0604020202020204" pitchFamily="34" charset="0"/>
                          <a:cs typeface="Arial" panose="020B0604020202020204" pitchFamily="34" charset="0"/>
                        </a:rPr>
                        <a:t>S’appuyant </a:t>
                      </a:r>
                      <a:r>
                        <a:rPr lang="fr-FR" sz="1600" dirty="0">
                          <a:effectLst/>
                          <a:latin typeface="Arial" panose="020B0604020202020204" pitchFamily="34" charset="0"/>
                          <a:cs typeface="Arial" panose="020B0604020202020204" pitchFamily="34" charset="0"/>
                        </a:rPr>
                        <a:t>sur le tableau renseigné, un courrier est envoyé par mail avec accusé de réception par la chargée de mission violences aux parents expliquant ce qui va être mise en </a:t>
                      </a:r>
                      <a:r>
                        <a:rPr lang="fr-FR" sz="1600" dirty="0" smtClean="0">
                          <a:effectLst/>
                          <a:latin typeface="Arial" panose="020B0604020202020204" pitchFamily="34" charset="0"/>
                          <a:cs typeface="Arial" panose="020B0604020202020204" pitchFamily="34" charset="0"/>
                        </a:rPr>
                        <a:t>œuvre.</a:t>
                      </a:r>
                    </a:p>
                    <a:p>
                      <a:pPr marL="285750" indent="-285750">
                        <a:lnSpc>
                          <a:spcPct val="107000"/>
                        </a:lnSpc>
                        <a:spcAft>
                          <a:spcPts val="0"/>
                        </a:spcAft>
                        <a:buFont typeface="Wingdings" panose="05000000000000000000" pitchFamily="2" charset="2"/>
                        <a:buChar char="Ø"/>
                      </a:pPr>
                      <a:r>
                        <a:rPr lang="fr-FR" sz="1600" b="1" dirty="0" smtClean="0">
                          <a:effectLst/>
                          <a:latin typeface="Arial" panose="020B0604020202020204" pitchFamily="34" charset="0"/>
                          <a:ea typeface="Calibri" panose="020F0502020204030204" pitchFamily="34" charset="0"/>
                          <a:cs typeface="Arial" panose="020B0604020202020204" pitchFamily="34" charset="0"/>
                        </a:rPr>
                        <a:t>Message</a:t>
                      </a:r>
                      <a:r>
                        <a:rPr lang="fr-FR" sz="1600" b="1" baseline="0" dirty="0" smtClean="0">
                          <a:effectLst/>
                          <a:latin typeface="Arial" panose="020B0604020202020204" pitchFamily="34" charset="0"/>
                          <a:ea typeface="Calibri" panose="020F0502020204030204" pitchFamily="34" charset="0"/>
                          <a:cs typeface="Arial" panose="020B0604020202020204" pitchFamily="34" charset="0"/>
                        </a:rPr>
                        <a:t> 2</a:t>
                      </a:r>
                      <a:endParaRPr lang="fr-F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94409273"/>
                  </a:ext>
                </a:extLst>
              </a:tr>
            </a:tbl>
          </a:graphicData>
        </a:graphic>
      </p:graphicFrame>
    </p:spTree>
    <p:extLst>
      <p:ext uri="{BB962C8B-B14F-4D97-AF65-F5344CB8AC3E}">
        <p14:creationId xmlns:p14="http://schemas.microsoft.com/office/powerpoint/2010/main" val="2582180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42360253"/>
              </p:ext>
            </p:extLst>
          </p:nvPr>
        </p:nvGraphicFramePr>
        <p:xfrm>
          <a:off x="1077239" y="913215"/>
          <a:ext cx="10020822" cy="3040354"/>
        </p:xfrm>
        <a:graphic>
          <a:graphicData uri="http://schemas.openxmlformats.org/drawingml/2006/table">
            <a:tbl>
              <a:tblPr firstRow="1" firstCol="1" bandRow="1">
                <a:tableStyleId>{5C22544A-7EE6-4342-B048-85BDC9FD1C3A}</a:tableStyleId>
              </a:tblPr>
              <a:tblGrid>
                <a:gridCol w="1239824">
                  <a:extLst>
                    <a:ext uri="{9D8B030D-6E8A-4147-A177-3AD203B41FA5}">
                      <a16:colId xmlns:a16="http://schemas.microsoft.com/office/drawing/2014/main" val="853360690"/>
                    </a:ext>
                  </a:extLst>
                </a:gridCol>
                <a:gridCol w="8780998">
                  <a:extLst>
                    <a:ext uri="{9D8B030D-6E8A-4147-A177-3AD203B41FA5}">
                      <a16:colId xmlns:a16="http://schemas.microsoft.com/office/drawing/2014/main" val="1658473029"/>
                    </a:ext>
                  </a:extLst>
                </a:gridCol>
              </a:tblGrid>
              <a:tr h="1735746">
                <a:tc>
                  <a:txBody>
                    <a:bodyPr/>
                    <a:lstStyle/>
                    <a:p>
                      <a:pPr algn="ctr">
                        <a:lnSpc>
                          <a:spcPct val="107000"/>
                        </a:lnSpc>
                        <a:spcAft>
                          <a:spcPts val="0"/>
                        </a:spcAft>
                      </a:pPr>
                      <a:endParaRPr lang="fr-FR" sz="1600" b="1" dirty="0" smtClean="0">
                        <a:effectLst/>
                        <a:latin typeface="Arial" panose="020B0604020202020204" pitchFamily="34" charset="0"/>
                        <a:cs typeface="Arial" panose="020B0604020202020204" pitchFamily="34" charset="0"/>
                      </a:endParaRPr>
                    </a:p>
                    <a:p>
                      <a:pPr algn="ctr">
                        <a:lnSpc>
                          <a:spcPct val="107000"/>
                        </a:lnSpc>
                        <a:spcAft>
                          <a:spcPts val="0"/>
                        </a:spcAft>
                      </a:pPr>
                      <a:endParaRPr lang="fr-FR" sz="1600" b="1" dirty="0" smtClean="0">
                        <a:effectLst/>
                        <a:latin typeface="Arial" panose="020B0604020202020204" pitchFamily="34" charset="0"/>
                        <a:cs typeface="Arial" panose="020B0604020202020204" pitchFamily="34" charset="0"/>
                      </a:endParaRPr>
                    </a:p>
                    <a:p>
                      <a:pPr algn="ctr">
                        <a:lnSpc>
                          <a:spcPct val="107000"/>
                        </a:lnSpc>
                        <a:spcAft>
                          <a:spcPts val="0"/>
                        </a:spcAft>
                      </a:pPr>
                      <a:r>
                        <a:rPr lang="fr-FR" sz="1600" b="1" dirty="0" smtClean="0">
                          <a:effectLst/>
                          <a:latin typeface="Arial" panose="020B0604020202020204" pitchFamily="34" charset="0"/>
                          <a:cs typeface="Arial" panose="020B0604020202020204" pitchFamily="34" charset="0"/>
                        </a:rPr>
                        <a:t>Jour </a:t>
                      </a:r>
                      <a:r>
                        <a:rPr lang="fr-FR" sz="1600" b="1" dirty="0">
                          <a:effectLst/>
                          <a:latin typeface="Arial" panose="020B0604020202020204" pitchFamily="34" charset="0"/>
                          <a:cs typeface="Arial" panose="020B0604020202020204" pitchFamily="34" charset="0"/>
                        </a:rPr>
                        <a:t>15</a:t>
                      </a:r>
                      <a:endParaRPr lang="fr-F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indent="-285750">
                        <a:lnSpc>
                          <a:spcPct val="107000"/>
                        </a:lnSpc>
                        <a:spcAft>
                          <a:spcPts val="0"/>
                        </a:spcAft>
                        <a:buFontTx/>
                        <a:buChar char="-"/>
                      </a:pPr>
                      <a:r>
                        <a:rPr lang="fr-FR" sz="1600" b="0" dirty="0" smtClean="0">
                          <a:effectLst/>
                          <a:latin typeface="Arial" panose="020B0604020202020204" pitchFamily="34" charset="0"/>
                          <a:cs typeface="Arial" panose="020B0604020202020204" pitchFamily="34" charset="0"/>
                        </a:rPr>
                        <a:t>Le </a:t>
                      </a:r>
                      <a:r>
                        <a:rPr lang="fr-FR" sz="1600" b="0" dirty="0">
                          <a:effectLst/>
                          <a:latin typeface="Arial" panose="020B0604020202020204" pitchFamily="34" charset="0"/>
                          <a:cs typeface="Arial" panose="020B0604020202020204" pitchFamily="34" charset="0"/>
                        </a:rPr>
                        <a:t>référent rappelle l’IEN puis les parents pour s’informer du protocole mis en place. </a:t>
                      </a:r>
                      <a:endParaRPr lang="fr-FR" sz="1600" b="0" dirty="0" smtClean="0">
                        <a:effectLst/>
                        <a:latin typeface="Arial" panose="020B0604020202020204" pitchFamily="34" charset="0"/>
                        <a:cs typeface="Arial" panose="020B0604020202020204" pitchFamily="34" charset="0"/>
                      </a:endParaRPr>
                    </a:p>
                    <a:p>
                      <a:pPr marL="285750" indent="-285750">
                        <a:lnSpc>
                          <a:spcPct val="107000"/>
                        </a:lnSpc>
                        <a:spcAft>
                          <a:spcPts val="0"/>
                        </a:spcAft>
                        <a:buFontTx/>
                        <a:buChar char="-"/>
                      </a:pPr>
                      <a:r>
                        <a:rPr lang="fr-FR" sz="1600" b="0" dirty="0" smtClean="0">
                          <a:effectLst/>
                          <a:latin typeface="Arial" panose="020B0604020202020204" pitchFamily="34" charset="0"/>
                          <a:cs typeface="Arial" panose="020B0604020202020204" pitchFamily="34" charset="0"/>
                        </a:rPr>
                        <a:t>Un </a:t>
                      </a:r>
                      <a:r>
                        <a:rPr lang="fr-FR" sz="1600" b="0" dirty="0">
                          <a:effectLst/>
                          <a:latin typeface="Arial" panose="020B0604020202020204" pitchFamily="34" charset="0"/>
                          <a:cs typeface="Arial" panose="020B0604020202020204" pitchFamily="34" charset="0"/>
                        </a:rPr>
                        <a:t>courrier est envoyé par mail avec accusé de réception aux parents par la chargée de mission violences scolaires </a:t>
                      </a:r>
                      <a:endParaRPr lang="fr-FR" sz="1600" b="0" dirty="0" smtClean="0">
                        <a:effectLst/>
                        <a:latin typeface="Arial" panose="020B0604020202020204" pitchFamily="34" charset="0"/>
                        <a:cs typeface="Arial" panose="020B0604020202020204" pitchFamily="34" charset="0"/>
                      </a:endParaRPr>
                    </a:p>
                    <a:p>
                      <a:pPr marL="285750" indent="-285750">
                        <a:lnSpc>
                          <a:spcPct val="107000"/>
                        </a:lnSpc>
                        <a:spcAft>
                          <a:spcPts val="0"/>
                        </a:spcAft>
                        <a:buFont typeface="Wingdings" panose="05000000000000000000" pitchFamily="2" charset="2"/>
                        <a:buChar char="Ø"/>
                      </a:pPr>
                      <a:r>
                        <a:rPr lang="fr-FR" sz="1600" b="0" dirty="0" smtClean="0">
                          <a:effectLst/>
                          <a:latin typeface="Arial" panose="020B0604020202020204" pitchFamily="34" charset="0"/>
                          <a:cs typeface="Arial" panose="020B0604020202020204" pitchFamily="34" charset="0"/>
                        </a:rPr>
                        <a:t>Message</a:t>
                      </a:r>
                      <a:r>
                        <a:rPr lang="fr-FR" sz="1600" b="0" baseline="0" dirty="0" smtClean="0">
                          <a:effectLst/>
                          <a:latin typeface="Arial" panose="020B0604020202020204" pitchFamily="34" charset="0"/>
                          <a:cs typeface="Arial" panose="020B0604020202020204" pitchFamily="34" charset="0"/>
                        </a:rPr>
                        <a:t> 3</a:t>
                      </a:r>
                      <a:endParaRPr lang="fr-FR" sz="1600" b="0" dirty="0">
                        <a:effectLst/>
                        <a:latin typeface="Arial" panose="020B0604020202020204" pitchFamily="34" charset="0"/>
                        <a:cs typeface="Arial" panose="020B0604020202020204" pitchFamily="34" charset="0"/>
                      </a:endParaRPr>
                    </a:p>
                    <a:p>
                      <a:pPr marL="285750" indent="-285750">
                        <a:lnSpc>
                          <a:spcPct val="107000"/>
                        </a:lnSpc>
                        <a:spcAft>
                          <a:spcPts val="0"/>
                        </a:spcAft>
                        <a:buFontTx/>
                        <a:buChar char="-"/>
                      </a:pPr>
                      <a:r>
                        <a:rPr lang="fr-FR" sz="1600" b="0" dirty="0" smtClean="0">
                          <a:effectLst/>
                          <a:latin typeface="Arial" panose="020B0604020202020204" pitchFamily="34" charset="0"/>
                          <a:cs typeface="Arial" panose="020B0604020202020204" pitchFamily="34" charset="0"/>
                        </a:rPr>
                        <a:t>L’IEN </a:t>
                      </a:r>
                      <a:r>
                        <a:rPr lang="fr-FR" sz="1600" b="0" dirty="0">
                          <a:effectLst/>
                          <a:latin typeface="Arial" panose="020B0604020202020204" pitchFamily="34" charset="0"/>
                          <a:cs typeface="Arial" panose="020B0604020202020204" pitchFamily="34" charset="0"/>
                        </a:rPr>
                        <a:t>complète le tableau de suivi</a:t>
                      </a:r>
                      <a:r>
                        <a:rPr lang="fr-FR" sz="1600" b="0" dirty="0" smtClean="0">
                          <a:effectLst/>
                          <a:latin typeface="Arial" panose="020B0604020202020204" pitchFamily="34" charset="0"/>
                          <a:cs typeface="Arial" panose="020B0604020202020204" pitchFamily="34" charset="0"/>
                        </a:rPr>
                        <a:t>.</a:t>
                      </a:r>
                    </a:p>
                    <a:p>
                      <a:pPr marL="285750" indent="-285750">
                        <a:lnSpc>
                          <a:spcPct val="107000"/>
                        </a:lnSpc>
                        <a:spcAft>
                          <a:spcPts val="0"/>
                        </a:spcAft>
                        <a:buFontTx/>
                        <a:buChar char="-"/>
                      </a:pPr>
                      <a:endParaRPr lang="fr-FR"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4840628"/>
                  </a:ext>
                </a:extLst>
              </a:tr>
              <a:tr h="1095136">
                <a:tc>
                  <a:txBody>
                    <a:bodyPr/>
                    <a:lstStyle/>
                    <a:p>
                      <a:pPr algn="ctr">
                        <a:lnSpc>
                          <a:spcPct val="107000"/>
                        </a:lnSpc>
                        <a:spcAft>
                          <a:spcPts val="0"/>
                        </a:spcAft>
                      </a:pPr>
                      <a:endParaRPr lang="fr-FR" sz="1600" b="1" dirty="0" smtClean="0">
                        <a:effectLst/>
                        <a:latin typeface="Arial" panose="020B0604020202020204" pitchFamily="34" charset="0"/>
                        <a:cs typeface="Arial" panose="020B0604020202020204" pitchFamily="34" charset="0"/>
                      </a:endParaRPr>
                    </a:p>
                    <a:p>
                      <a:pPr algn="ctr">
                        <a:lnSpc>
                          <a:spcPct val="107000"/>
                        </a:lnSpc>
                        <a:spcAft>
                          <a:spcPts val="0"/>
                        </a:spcAft>
                      </a:pPr>
                      <a:r>
                        <a:rPr lang="fr-FR" sz="1600" b="1" dirty="0" smtClean="0">
                          <a:effectLst/>
                          <a:latin typeface="Arial" panose="020B0604020202020204" pitchFamily="34" charset="0"/>
                          <a:cs typeface="Arial" panose="020B0604020202020204" pitchFamily="34" charset="0"/>
                        </a:rPr>
                        <a:t>Jour </a:t>
                      </a:r>
                      <a:r>
                        <a:rPr lang="fr-FR" sz="1600" b="1" dirty="0">
                          <a:effectLst/>
                          <a:latin typeface="Arial" panose="020B0604020202020204" pitchFamily="34" charset="0"/>
                          <a:cs typeface="Arial" panose="020B0604020202020204" pitchFamily="34" charset="0"/>
                        </a:rPr>
                        <a:t>30</a:t>
                      </a:r>
                      <a:endParaRPr lang="fr-F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indent="-285750">
                        <a:lnSpc>
                          <a:spcPct val="107000"/>
                        </a:lnSpc>
                        <a:spcAft>
                          <a:spcPts val="0"/>
                        </a:spcAft>
                        <a:buFontTx/>
                        <a:buChar char="-"/>
                      </a:pPr>
                      <a:r>
                        <a:rPr lang="fr-FR" sz="1600" b="0" dirty="0" smtClean="0">
                          <a:effectLst/>
                          <a:latin typeface="Arial" panose="020B0604020202020204" pitchFamily="34" charset="0"/>
                          <a:cs typeface="Arial" panose="020B0604020202020204" pitchFamily="34" charset="0"/>
                        </a:rPr>
                        <a:t>Le </a:t>
                      </a:r>
                      <a:r>
                        <a:rPr lang="fr-FR" sz="1600" b="0" dirty="0">
                          <a:effectLst/>
                          <a:latin typeface="Arial" panose="020B0604020202020204" pitchFamily="34" charset="0"/>
                          <a:cs typeface="Arial" panose="020B0604020202020204" pitchFamily="34" charset="0"/>
                        </a:rPr>
                        <a:t>référent rappelle l’IEN et les parents pour faire le point : la situation s’est-elle apaisée ? </a:t>
                      </a:r>
                      <a:endParaRPr lang="fr-FR" sz="1600" b="0" dirty="0" smtClean="0">
                        <a:effectLst/>
                        <a:latin typeface="Arial" panose="020B0604020202020204" pitchFamily="34" charset="0"/>
                        <a:cs typeface="Arial" panose="020B0604020202020204" pitchFamily="34" charset="0"/>
                      </a:endParaRPr>
                    </a:p>
                    <a:p>
                      <a:pPr marL="285750" indent="-285750">
                        <a:lnSpc>
                          <a:spcPct val="107000"/>
                        </a:lnSpc>
                        <a:spcAft>
                          <a:spcPts val="0"/>
                        </a:spcAft>
                        <a:buFontTx/>
                        <a:buChar char="-"/>
                      </a:pPr>
                      <a:r>
                        <a:rPr lang="fr-FR" sz="1600" b="0" dirty="0" smtClean="0">
                          <a:effectLst/>
                          <a:latin typeface="Arial" panose="020B0604020202020204" pitchFamily="34" charset="0"/>
                          <a:cs typeface="Arial" panose="020B0604020202020204" pitchFamily="34" charset="0"/>
                        </a:rPr>
                        <a:t>Si </a:t>
                      </a:r>
                      <a:r>
                        <a:rPr lang="fr-FR" sz="1600" b="0" dirty="0">
                          <a:effectLst/>
                          <a:latin typeface="Arial" panose="020B0604020202020204" pitchFamily="34" charset="0"/>
                          <a:cs typeface="Arial" panose="020B0604020202020204" pitchFamily="34" charset="0"/>
                        </a:rPr>
                        <a:t>non, réfléchir à ce que l’on met en place. Un courrier est envoyé par mail avec accusé de réception aux parents par la chargée de mission violences scolaires </a:t>
                      </a:r>
                      <a:endParaRPr lang="fr-FR" sz="1600" b="0" dirty="0" smtClean="0">
                        <a:effectLst/>
                        <a:latin typeface="Arial" panose="020B0604020202020204" pitchFamily="34" charset="0"/>
                        <a:cs typeface="Arial" panose="020B0604020202020204" pitchFamily="34" charset="0"/>
                      </a:endParaRPr>
                    </a:p>
                    <a:p>
                      <a:pPr marL="285750" indent="-285750">
                        <a:lnSpc>
                          <a:spcPct val="107000"/>
                        </a:lnSpc>
                        <a:spcAft>
                          <a:spcPts val="0"/>
                        </a:spcAft>
                        <a:buFont typeface="Wingdings" panose="05000000000000000000" pitchFamily="2" charset="2"/>
                        <a:buChar char="Ø"/>
                      </a:pPr>
                      <a:r>
                        <a:rPr lang="fr-FR" sz="1600" b="0" dirty="0" smtClean="0">
                          <a:effectLst/>
                          <a:latin typeface="Arial" panose="020B0604020202020204" pitchFamily="34" charset="0"/>
                          <a:cs typeface="Arial" panose="020B0604020202020204" pitchFamily="34" charset="0"/>
                        </a:rPr>
                        <a:t>Message 4</a:t>
                      </a:r>
                    </a:p>
                    <a:p>
                      <a:pPr marL="0" indent="0">
                        <a:lnSpc>
                          <a:spcPct val="107000"/>
                        </a:lnSpc>
                        <a:spcAft>
                          <a:spcPts val="0"/>
                        </a:spcAft>
                        <a:buFont typeface="Wingdings" panose="05000000000000000000" pitchFamily="2" charset="2"/>
                        <a:buNone/>
                      </a:pPr>
                      <a:endParaRPr lang="fr-FR" sz="1600" b="0" dirty="0" smtClean="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49115723"/>
                  </a:ext>
                </a:extLst>
              </a:tr>
            </a:tbl>
          </a:graphicData>
        </a:graphic>
      </p:graphicFrame>
      <p:sp>
        <p:nvSpPr>
          <p:cNvPr id="3" name="Rectangle 1"/>
          <p:cNvSpPr>
            <a:spLocks noChangeArrowheads="1"/>
          </p:cNvSpPr>
          <p:nvPr/>
        </p:nvSpPr>
        <p:spPr bwMode="auto">
          <a:xfrm>
            <a:off x="977031" y="4042046"/>
            <a:ext cx="104330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Pour toutes les communications avec le référent départemental de votre secteur, l’autre référent et la chargée de missions sont systématiquement mis en copie.</a:t>
            </a:r>
            <a:endParaRPr kumimoji="0" lang="fr-FR" altLang="fr-F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Romuald.josserand@ac-dijon.fr</a:t>
            </a:r>
            <a:r>
              <a:rPr kumimoji="0" lang="fr-FR" alt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fr-FR" altLang="fr-F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Sebastien.florin@ac-dijon.fr</a:t>
            </a:r>
            <a:endParaRPr kumimoji="0" lang="fr-FR" alt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Référent</a:t>
            </a:r>
            <a:r>
              <a:rPr kumimoji="0" lang="fr-FR" altLang="fr-F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 Sébastien FLORIN </a:t>
            </a:r>
          </a:p>
          <a:p>
            <a:pPr defTabSz="914400" eaLnBrk="0" fontAlgn="base" hangingPunct="0">
              <a:spcBef>
                <a:spcPct val="0"/>
              </a:spcBef>
              <a:spcAft>
                <a:spcPct val="0"/>
              </a:spcAft>
            </a:pPr>
            <a:r>
              <a:rPr lang="fr-FR" altLang="fr-FR" sz="1600" b="1" dirty="0">
                <a:latin typeface="Arial" panose="020B0604020202020204" pitchFamily="34" charset="0"/>
                <a:ea typeface="Calibri" panose="020F0502020204030204" pitchFamily="34" charset="0"/>
                <a:cs typeface="Arial" panose="020B0604020202020204" pitchFamily="34" charset="0"/>
              </a:rPr>
              <a:t>Chargée de mission violences scolaires</a:t>
            </a:r>
            <a:r>
              <a:rPr lang="fr-FR" altLang="fr-FR" sz="1600" dirty="0">
                <a:latin typeface="Arial" panose="020B0604020202020204" pitchFamily="34" charset="0"/>
                <a:ea typeface="Calibri" panose="020F0502020204030204" pitchFamily="34" charset="0"/>
                <a:cs typeface="Arial" panose="020B0604020202020204" pitchFamily="34" charset="0"/>
              </a:rPr>
              <a:t> : Fabienne LACHARME</a:t>
            </a:r>
            <a:endParaRPr lang="fr-FR" altLang="fr-FR" sz="16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827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48237" y="1803750"/>
            <a:ext cx="6815669" cy="2508958"/>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latin typeface="Arial" panose="020B0604020202020204" pitchFamily="34" charset="0"/>
                <a:cs typeface="Arial" panose="020B0604020202020204" pitchFamily="34" charset="0"/>
              </a:rPr>
              <a:t>La philosophie générale de la Méthode de Préoccupation Partagée</a:t>
            </a:r>
          </a:p>
          <a:p>
            <a:r>
              <a:rPr lang="fr-FR" dirty="0" smtClean="0">
                <a:latin typeface="Arial" panose="020B0604020202020204" pitchFamily="34" charset="0"/>
                <a:cs typeface="Arial" panose="020B0604020202020204" pitchFamily="34" charset="0"/>
              </a:rPr>
              <a:t>(MPP)</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479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52948"/>
            <a:ext cx="9601196" cy="1303867"/>
          </a:xfrm>
        </p:spPr>
        <p:txBody>
          <a:bodyPr>
            <a:normAutofit fontScale="90000"/>
          </a:bodyPr>
          <a:lstStyle/>
          <a:p>
            <a:r>
              <a:rPr lang="fr-FR" dirty="0" smtClean="0">
                <a:latin typeface="Arial" panose="020B0604020202020204" pitchFamily="34" charset="0"/>
                <a:cs typeface="Arial" panose="020B0604020202020204" pitchFamily="34" charset="0"/>
              </a:rPr>
              <a:t>Avant la Méthode de la Préoccupation Partagée…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80288" y="2549933"/>
            <a:ext cx="10655808" cy="3702757"/>
          </a:xfrm>
        </p:spPr>
        <p:txBody>
          <a:bodyPr>
            <a:normAutofit fontScale="25000" lnSpcReduction="20000"/>
          </a:bodyPr>
          <a:lstStyle/>
          <a:p>
            <a:pPr marL="0" indent="0">
              <a:buNone/>
            </a:pPr>
            <a:r>
              <a:rPr lang="fr-FR" sz="6200" dirty="0">
                <a:latin typeface="Arial" panose="020B0604020202020204" pitchFamily="34" charset="0"/>
                <a:cs typeface="Arial" panose="020B0604020202020204" pitchFamily="34" charset="0"/>
              </a:rPr>
              <a:t>Souvent lorsqu’on découvre une situation de conflits et d’intimidation entre </a:t>
            </a:r>
            <a:r>
              <a:rPr lang="fr-FR" sz="6200" dirty="0" smtClean="0">
                <a:latin typeface="Arial" panose="020B0604020202020204" pitchFamily="34" charset="0"/>
                <a:cs typeface="Arial" panose="020B0604020202020204" pitchFamily="34" charset="0"/>
              </a:rPr>
              <a:t>élèves, on a tendance à:</a:t>
            </a:r>
            <a:endParaRPr lang="fr-FR" sz="6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FR" sz="6200" dirty="0" smtClean="0">
                <a:latin typeface="Arial" panose="020B0604020202020204" pitchFamily="34" charset="0"/>
                <a:cs typeface="Arial" panose="020B0604020202020204" pitchFamily="34" charset="0"/>
              </a:rPr>
              <a:t> </a:t>
            </a:r>
            <a:r>
              <a:rPr lang="fr-FR" sz="7200" dirty="0" smtClean="0">
                <a:latin typeface="Arial" panose="020B0604020202020204" pitchFamily="34" charset="0"/>
                <a:cs typeface="Arial" panose="020B0604020202020204" pitchFamily="34" charset="0"/>
              </a:rPr>
              <a:t>Mener une </a:t>
            </a:r>
            <a:r>
              <a:rPr lang="fr-FR" sz="7200" dirty="0">
                <a:latin typeface="Arial" panose="020B0604020202020204" pitchFamily="34" charset="0"/>
                <a:cs typeface="Arial" panose="020B0604020202020204" pitchFamily="34" charset="0"/>
              </a:rPr>
              <a:t>enquête pour savoir qui a fait quoi, qui a dit quoi... On veut savoir, comprendre, déterminer les </a:t>
            </a:r>
            <a:r>
              <a:rPr lang="fr-FR" sz="7200" dirty="0" smtClean="0">
                <a:latin typeface="Arial" panose="020B0604020202020204" pitchFamily="34" charset="0"/>
                <a:cs typeface="Arial" panose="020B0604020202020204" pitchFamily="34" charset="0"/>
              </a:rPr>
              <a:t>torts…</a:t>
            </a:r>
          </a:p>
          <a:p>
            <a:pPr marL="0" indent="0">
              <a:buNone/>
            </a:pPr>
            <a:endParaRPr lang="fr-FR" sz="6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FR" sz="7200" dirty="0" smtClean="0">
                <a:latin typeface="Arial" panose="020B0604020202020204" pitchFamily="34" charset="0"/>
                <a:cs typeface="Arial" panose="020B0604020202020204" pitchFamily="34" charset="0"/>
              </a:rPr>
              <a:t>Chercher à qualifier précisément les faits : est-ce du harcèlement ?</a:t>
            </a:r>
          </a:p>
          <a:p>
            <a:pPr marL="0" indent="0">
              <a:buNone/>
            </a:pPr>
            <a:endParaRPr lang="fr-FR" sz="31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FR" sz="7200" dirty="0" smtClean="0">
                <a:latin typeface="Arial" panose="020B0604020202020204" pitchFamily="34" charset="0"/>
                <a:cs typeface="Arial" panose="020B0604020202020204" pitchFamily="34" charset="0"/>
              </a:rPr>
              <a:t>Convoquer les élèves afin de leur faire des remontrances, éventuellement les punir.</a:t>
            </a:r>
          </a:p>
          <a:p>
            <a:pPr>
              <a:buFont typeface="Wingdings" panose="05000000000000000000" pitchFamily="2" charset="2"/>
              <a:buChar char="Ø"/>
            </a:pPr>
            <a:endParaRPr lang="fr-FR" sz="40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FR" sz="7200" dirty="0" smtClean="0">
                <a:latin typeface="Arial" panose="020B0604020202020204" pitchFamily="34" charset="0"/>
                <a:cs typeface="Arial" panose="020B0604020202020204" pitchFamily="34" charset="0"/>
              </a:rPr>
              <a:t>Convoquer l’élève victime afin de le (ou la) rassurer. Souvent il s’agit d’un élève un peu différent par son attitude, son physique, etc. On lui donne quelques conseils parce qu’on se dit que s’il se fait embêter c’est justement parce qu’il est différent, ou agaçant. </a:t>
            </a:r>
            <a:endParaRPr lang="fr-FR" sz="72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54934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DrJgwpeF0I"/>
          <p:cNvPicPr>
            <a:picLocks noRot="1" noChangeAspect="1"/>
          </p:cNvPicPr>
          <p:nvPr>
            <a:videoFile r:link="rId1"/>
          </p:nvPr>
        </p:nvPicPr>
        <p:blipFill>
          <a:blip r:embed="rId3"/>
          <a:stretch>
            <a:fillRect/>
          </a:stretch>
        </p:blipFill>
        <p:spPr>
          <a:xfrm>
            <a:off x="3679274" y="2889956"/>
            <a:ext cx="4833451" cy="2718816"/>
          </a:xfrm>
          <a:prstGeom prst="rect">
            <a:avLst/>
          </a:prstGeom>
        </p:spPr>
      </p:pic>
      <p:sp>
        <p:nvSpPr>
          <p:cNvPr id="7" name="Titre 6"/>
          <p:cNvSpPr>
            <a:spLocks noGrp="1"/>
          </p:cNvSpPr>
          <p:nvPr>
            <p:ph type="title"/>
          </p:nvPr>
        </p:nvSpPr>
        <p:spPr>
          <a:xfrm>
            <a:off x="1295402" y="778934"/>
            <a:ext cx="9601196" cy="1641178"/>
          </a:xfrm>
        </p:spPr>
        <p:txBody>
          <a:bodyPr>
            <a:normAutofit fontScale="90000"/>
          </a:bodyPr>
          <a:lstStyle/>
          <a:p>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Harcèlement </a:t>
            </a:r>
            <a:r>
              <a:rPr lang="fr-FR" b="1" dirty="0">
                <a:latin typeface="Arial" panose="020B0604020202020204" pitchFamily="34" charset="0"/>
                <a:cs typeface="Arial" panose="020B0604020202020204" pitchFamily="34" charset="0"/>
              </a:rPr>
              <a:t>- Méthode de la préoccupation </a:t>
            </a:r>
            <a:r>
              <a:rPr lang="fr-FR" b="1" dirty="0" smtClean="0">
                <a:latin typeface="Arial" panose="020B0604020202020204" pitchFamily="34" charset="0"/>
                <a:cs typeface="Arial" panose="020B0604020202020204" pitchFamily="34" charset="0"/>
              </a:rPr>
              <a:t>partagée</a:t>
            </a:r>
            <a:br>
              <a:rPr lang="fr-FR" b="1" dirty="0" smtClean="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hlinkClick r:id="rId4"/>
              </a:rPr>
              <a:t>témoignage</a:t>
            </a:r>
            <a:r>
              <a:rPr lang="fr-FR" sz="1800" dirty="0" smtClean="0">
                <a:latin typeface="Arial" panose="020B0604020202020204" pitchFamily="34" charset="0"/>
                <a:cs typeface="Arial" panose="020B0604020202020204" pitchFamily="34" charset="0"/>
              </a:rPr>
              <a:t> d’un responsable des temps périscolaires</a:t>
            </a:r>
            <a:r>
              <a:rPr lang="fr-FR" b="1" dirty="0"/>
              <a:t/>
            </a:r>
            <a:br>
              <a:rPr lang="fr-FR" b="1" dirty="0"/>
            </a:br>
            <a:endParaRPr lang="fr-FR" dirty="0"/>
          </a:p>
        </p:txBody>
      </p:sp>
    </p:spTree>
    <p:extLst>
      <p:ext uri="{BB962C8B-B14F-4D97-AF65-F5344CB8AC3E}">
        <p14:creationId xmlns:p14="http://schemas.microsoft.com/office/powerpoint/2010/main" val="13289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latin typeface="Arial" panose="020B0604020202020204" pitchFamily="34" charset="0"/>
                <a:cs typeface="Arial" panose="020B0604020202020204" pitchFamily="34" charset="0"/>
              </a:rPr>
              <a:t>Méthode de la préoccupation </a:t>
            </a:r>
            <a:r>
              <a:rPr lang="fr-FR" sz="3200" b="1" dirty="0" smtClean="0">
                <a:latin typeface="Arial" panose="020B0604020202020204" pitchFamily="34" charset="0"/>
                <a:cs typeface="Arial" panose="020B0604020202020204" pitchFamily="34" charset="0"/>
              </a:rPr>
              <a:t>partagée: prise </a:t>
            </a:r>
            <a:r>
              <a:rPr lang="fr-FR" sz="3200" b="1" dirty="0">
                <a:latin typeface="Arial" panose="020B0604020202020204" pitchFamily="34" charset="0"/>
                <a:cs typeface="Arial" panose="020B0604020202020204" pitchFamily="34" charset="0"/>
              </a:rPr>
              <a:t>en charge d'un cas d'intimidation</a:t>
            </a:r>
            <a:r>
              <a:rPr lang="fr-FR" sz="3200" b="1" dirty="0"/>
              <a:t/>
            </a:r>
            <a:br>
              <a:rPr lang="fr-FR" sz="3200" b="1" dirty="0"/>
            </a:br>
            <a:endParaRPr lang="fr-FR" sz="3200" dirty="0"/>
          </a:p>
        </p:txBody>
      </p:sp>
      <p:sp>
        <p:nvSpPr>
          <p:cNvPr id="3" name="Espace réservé du contenu 2"/>
          <p:cNvSpPr>
            <a:spLocks noGrp="1"/>
          </p:cNvSpPr>
          <p:nvPr>
            <p:ph idx="1"/>
          </p:nvPr>
        </p:nvSpPr>
        <p:spPr/>
        <p:txBody>
          <a:bodyPr/>
          <a:lstStyle/>
          <a:p>
            <a:pPr marL="0" indent="0">
              <a:buNone/>
            </a:pPr>
            <a:r>
              <a:rPr lang="fr-FR" dirty="0" smtClean="0">
                <a:hlinkClick r:id="rId2"/>
              </a:rPr>
              <a:t>https</a:t>
            </a:r>
            <a:r>
              <a:rPr lang="fr-FR" dirty="0">
                <a:hlinkClick r:id="rId2"/>
              </a:rPr>
              <a:t>://</a:t>
            </a:r>
            <a:r>
              <a:rPr lang="fr-FR" dirty="0" smtClean="0">
                <a:hlinkClick r:id="rId2"/>
              </a:rPr>
              <a:t>www.canotech.fr/a/34105/methode-de-la-preoccupation-partagee-1-prise-en-charge-dun-cas-dintimidation</a:t>
            </a:r>
            <a:endParaRPr lang="fr-FR" dirty="0" smtClean="0"/>
          </a:p>
          <a:p>
            <a:pPr marL="0" indent="0">
              <a:buNone/>
            </a:pPr>
            <a:endParaRPr lang="fr-FR" dirty="0"/>
          </a:p>
        </p:txBody>
      </p:sp>
      <p:pic>
        <p:nvPicPr>
          <p:cNvPr id="5" name="Image 4"/>
          <p:cNvPicPr>
            <a:picLocks noChangeAspect="1"/>
          </p:cNvPicPr>
          <p:nvPr/>
        </p:nvPicPr>
        <p:blipFill>
          <a:blip r:embed="rId3"/>
          <a:stretch>
            <a:fillRect/>
          </a:stretch>
        </p:blipFill>
        <p:spPr>
          <a:xfrm>
            <a:off x="3288947" y="3449052"/>
            <a:ext cx="5459943" cy="2784708"/>
          </a:xfrm>
          <a:prstGeom prst="rect">
            <a:avLst/>
          </a:prstGeom>
        </p:spPr>
      </p:pic>
    </p:spTree>
    <p:extLst>
      <p:ext uri="{BB962C8B-B14F-4D97-AF65-F5344CB8AC3E}">
        <p14:creationId xmlns:p14="http://schemas.microsoft.com/office/powerpoint/2010/main" val="3314499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85144" y="444962"/>
            <a:ext cx="9730059" cy="1066892"/>
          </a:xfrm>
          <a:prstGeom prst="rect">
            <a:avLst/>
          </a:prstGeom>
        </p:spPr>
      </p:pic>
      <p:sp>
        <p:nvSpPr>
          <p:cNvPr id="3" name="Rectangle 2"/>
          <p:cNvSpPr/>
          <p:nvPr/>
        </p:nvSpPr>
        <p:spPr>
          <a:xfrm>
            <a:off x="871516" y="1511854"/>
            <a:ext cx="10747460" cy="4493538"/>
          </a:xfrm>
          <a:prstGeom prst="rect">
            <a:avLst/>
          </a:prstGeom>
        </p:spPr>
        <p:txBody>
          <a:bodyPr wrap="square">
            <a:spAutoFit/>
          </a:bodyPr>
          <a:lstStyle/>
          <a:p>
            <a:pPr marL="285750" indent="-285750">
              <a:buFont typeface="Arial" panose="020B0604020202020204" pitchFamily="34" charset="0"/>
              <a:buChar char="•"/>
            </a:pPr>
            <a:r>
              <a:rPr lang="fr-FR" dirty="0" smtClean="0"/>
              <a:t> </a:t>
            </a:r>
            <a:r>
              <a:rPr lang="fr-FR" sz="2400" dirty="0" smtClean="0">
                <a:latin typeface="Arial" panose="020B0604020202020204" pitchFamily="34" charset="0"/>
                <a:cs typeface="Arial" panose="020B0604020202020204" pitchFamily="34" charset="0"/>
              </a:rPr>
              <a:t>On </a:t>
            </a:r>
            <a:r>
              <a:rPr lang="fr-FR" sz="2400" dirty="0">
                <a:latin typeface="Arial" panose="020B0604020202020204" pitchFamily="34" charset="0"/>
                <a:cs typeface="Arial" panose="020B0604020202020204" pitchFamily="34" charset="0"/>
              </a:rPr>
              <a:t>ne cherche pas à savoir si c’est du </a:t>
            </a:r>
            <a:r>
              <a:rPr lang="fr-FR" sz="2400" dirty="0" smtClean="0">
                <a:latin typeface="Arial" panose="020B0604020202020204" pitchFamily="34" charset="0"/>
                <a:cs typeface="Arial" panose="020B0604020202020204" pitchFamily="34" charset="0"/>
              </a:rPr>
              <a:t>harcèlement.</a:t>
            </a:r>
          </a:p>
          <a:p>
            <a:pPr marL="171450" indent="-171450">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 Une </a:t>
            </a:r>
            <a:r>
              <a:rPr lang="fr-FR" sz="2400" dirty="0">
                <a:latin typeface="Arial" panose="020B0604020202020204" pitchFamily="34" charset="0"/>
                <a:cs typeface="Arial" panose="020B0604020202020204" pitchFamily="34" charset="0"/>
              </a:rPr>
              <a:t>seule question : y </a:t>
            </a:r>
            <a:r>
              <a:rPr lang="fr-FR" sz="2400" dirty="0" err="1" smtClean="0">
                <a:latin typeface="Arial" panose="020B0604020202020204" pitchFamily="34" charset="0"/>
                <a:cs typeface="Arial" panose="020B0604020202020204" pitchFamily="34" charset="0"/>
              </a:rPr>
              <a:t>a-t-il</a:t>
            </a: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souffrance </a:t>
            </a:r>
            <a:r>
              <a:rPr lang="fr-FR" sz="24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 Si </a:t>
            </a:r>
            <a:r>
              <a:rPr lang="fr-FR" sz="2400" dirty="0">
                <a:latin typeface="Arial" panose="020B0604020202020204" pitchFamily="34" charset="0"/>
                <a:cs typeface="Arial" panose="020B0604020202020204" pitchFamily="34" charset="0"/>
              </a:rPr>
              <a:t>oui, on agit très vite ( connaissance des faits</a:t>
            </a:r>
            <a:r>
              <a:rPr lang="fr-FR" sz="24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 Tout </a:t>
            </a:r>
            <a:r>
              <a:rPr lang="fr-FR" sz="2400" dirty="0">
                <a:latin typeface="Arial" panose="020B0604020202020204" pitchFamily="34" charset="0"/>
                <a:cs typeface="Arial" panose="020B0604020202020204" pitchFamily="34" charset="0"/>
              </a:rPr>
              <a:t>élève de l’école peut être entendu. Le protocole ayant été présenté aux familles, il n’est pas indispensable de les </a:t>
            </a:r>
            <a:r>
              <a:rPr lang="fr-FR" sz="2400" dirty="0" smtClean="0">
                <a:latin typeface="Arial" panose="020B0604020202020204" pitchFamily="34" charset="0"/>
                <a:cs typeface="Arial" panose="020B0604020202020204" pitchFamily="34" charset="0"/>
              </a:rPr>
              <a:t>informer.</a:t>
            </a:r>
          </a:p>
          <a:p>
            <a:pPr marL="171450" indent="-171450">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 Aucune </a:t>
            </a:r>
            <a:r>
              <a:rPr lang="fr-FR" sz="2400" dirty="0">
                <a:latin typeface="Arial" panose="020B0604020202020204" pitchFamily="34" charset="0"/>
                <a:cs typeface="Arial" panose="020B0604020202020204" pitchFamily="34" charset="0"/>
              </a:rPr>
              <a:t>confrontation élève cible/ </a:t>
            </a:r>
            <a:r>
              <a:rPr lang="fr-FR" sz="2400" dirty="0" smtClean="0">
                <a:latin typeface="Arial" panose="020B0604020202020204" pitchFamily="34" charset="0"/>
                <a:cs typeface="Arial" panose="020B0604020202020204" pitchFamily="34" charset="0"/>
              </a:rPr>
              <a:t>intimidateurs</a:t>
            </a:r>
            <a:r>
              <a:rPr lang="fr-FR" sz="2400" dirty="0">
                <a:latin typeface="Arial" panose="020B0604020202020204" pitchFamily="34" charset="0"/>
                <a:cs typeface="Arial" panose="020B0604020202020204" pitchFamily="34" charset="0"/>
              </a:rPr>
              <a:t>.</a:t>
            </a:r>
            <a:endParaRPr lang="fr-FR" sz="2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 Mise </a:t>
            </a:r>
            <a:r>
              <a:rPr lang="fr-FR" sz="2400" dirty="0">
                <a:latin typeface="Arial" panose="020B0604020202020204" pitchFamily="34" charset="0"/>
                <a:cs typeface="Arial" panose="020B0604020202020204" pitchFamily="34" charset="0"/>
              </a:rPr>
              <a:t>en place sur 15 </a:t>
            </a:r>
            <a:r>
              <a:rPr lang="fr-FR" sz="2400" dirty="0" smtClean="0">
                <a:latin typeface="Arial" panose="020B0604020202020204" pitchFamily="34" charset="0"/>
                <a:cs typeface="Arial" panose="020B0604020202020204" pitchFamily="34" charset="0"/>
              </a:rPr>
              <a:t>jours</a:t>
            </a:r>
            <a:r>
              <a:rPr lang="fr-FR" sz="2400" dirty="0">
                <a:latin typeface="Arial" panose="020B0604020202020204" pitchFamily="34" charset="0"/>
                <a:cs typeface="Arial" panose="020B0604020202020204" pitchFamily="34" charset="0"/>
              </a:rPr>
              <a:t>.</a:t>
            </a:r>
            <a:endParaRPr lang="fr-FR" sz="2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 Aucun sanction</a:t>
            </a:r>
            <a:r>
              <a:rPr lang="fr-FR" sz="2400" dirty="0">
                <a:latin typeface="Arial" panose="020B0604020202020204" pitchFamily="34" charset="0"/>
                <a:cs typeface="Arial" panose="020B0604020202020204" pitchFamily="34" charset="0"/>
              </a:rPr>
              <a:t>.</a:t>
            </a:r>
            <a:endParaRPr lang="fr-FR" sz="2400" dirty="0" smtClean="0">
              <a:latin typeface="Arial" panose="020B0604020202020204" pitchFamily="34" charset="0"/>
              <a:cs typeface="Arial" panose="020B0604020202020204" pitchFamily="34" charset="0"/>
            </a:endParaRPr>
          </a:p>
          <a:p>
            <a:endParaRPr lang="fr-FR" sz="1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On </a:t>
            </a:r>
            <a:r>
              <a:rPr lang="fr-FR" sz="2400" dirty="0">
                <a:latin typeface="Arial" panose="020B0604020202020204" pitchFamily="34" charset="0"/>
                <a:cs typeface="Arial" panose="020B0604020202020204" pitchFamily="34" charset="0"/>
              </a:rPr>
              <a:t>applique la </a:t>
            </a:r>
            <a:r>
              <a:rPr lang="fr-FR" sz="2400" u="sng" dirty="0">
                <a:latin typeface="Arial" panose="020B0604020202020204" pitchFamily="34" charset="0"/>
                <a:cs typeface="Arial" panose="020B0604020202020204" pitchFamily="34" charset="0"/>
              </a:rPr>
              <a:t>M</a:t>
            </a:r>
            <a:r>
              <a:rPr lang="fr-FR" sz="2400" dirty="0">
                <a:latin typeface="Arial" panose="020B0604020202020204" pitchFamily="34" charset="0"/>
                <a:cs typeface="Arial" panose="020B0604020202020204" pitchFamily="34" charset="0"/>
              </a:rPr>
              <a:t>éthode de la </a:t>
            </a:r>
            <a:r>
              <a:rPr lang="fr-FR" sz="2400" u="sng" dirty="0">
                <a:latin typeface="Arial" panose="020B0604020202020204" pitchFamily="34" charset="0"/>
                <a:cs typeface="Arial" panose="020B0604020202020204" pitchFamily="34" charset="0"/>
              </a:rPr>
              <a:t>P</a:t>
            </a:r>
            <a:r>
              <a:rPr lang="fr-FR" sz="2400" dirty="0">
                <a:latin typeface="Arial" panose="020B0604020202020204" pitchFamily="34" charset="0"/>
                <a:cs typeface="Arial" panose="020B0604020202020204" pitchFamily="34" charset="0"/>
              </a:rPr>
              <a:t>réoccupation </a:t>
            </a:r>
            <a:r>
              <a:rPr lang="fr-FR" sz="2400" u="sng" dirty="0">
                <a:latin typeface="Arial" panose="020B0604020202020204" pitchFamily="34" charset="0"/>
                <a:cs typeface="Arial" panose="020B0604020202020204" pitchFamily="34" charset="0"/>
              </a:rPr>
              <a:t>P</a:t>
            </a:r>
            <a:r>
              <a:rPr lang="fr-FR" sz="2400" dirty="0">
                <a:latin typeface="Arial" panose="020B0604020202020204" pitchFamily="34" charset="0"/>
                <a:cs typeface="Arial" panose="020B0604020202020204" pitchFamily="34" charset="0"/>
              </a:rPr>
              <a:t>artagée : MPP</a:t>
            </a:r>
            <a:r>
              <a:rPr lang="fr-FR" sz="2400" dirty="0" smtClean="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
        <p:nvSpPr>
          <p:cNvPr id="4" name="Flèche droite 3"/>
          <p:cNvSpPr/>
          <p:nvPr/>
        </p:nvSpPr>
        <p:spPr>
          <a:xfrm>
            <a:off x="1097280" y="5632704"/>
            <a:ext cx="512064"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6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1000"/>
                                        <p:tgtEl>
                                          <p:spTgt spid="3">
                                            <p:txEl>
                                              <p:pRg st="12" end="12"/>
                                            </p:txEl>
                                          </p:spTgt>
                                        </p:tgtEl>
                                      </p:cBhvr>
                                    </p:animEffect>
                                    <p:anim calcmode="lin" valueType="num">
                                      <p:cBhvr>
                                        <p:cTn id="3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1000"/>
                                        <p:tgtEl>
                                          <p:spTgt spid="3">
                                            <p:txEl>
                                              <p:pRg st="14" end="14"/>
                                            </p:txEl>
                                          </p:spTgt>
                                        </p:tgtEl>
                                      </p:cBhvr>
                                    </p:animEffect>
                                    <p:anim calcmode="lin" valueType="num">
                                      <p:cBhvr>
                                        <p:cTn id="4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391</TotalTime>
  <Words>1515</Words>
  <Application>Microsoft Office PowerPoint</Application>
  <PresentationFormat>Grand écran</PresentationFormat>
  <Paragraphs>179</Paragraphs>
  <Slides>18</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Courier New</vt:lpstr>
      <vt:lpstr>Garamond</vt:lpstr>
      <vt:lpstr>Times New Roman</vt:lpstr>
      <vt:lpstr>Wingdings</vt:lpstr>
      <vt:lpstr>Organique</vt:lpstr>
      <vt:lpstr>Formation pHARe directeurs</vt:lpstr>
      <vt:lpstr>Présentation PowerPoint</vt:lpstr>
      <vt:lpstr>Présentation PowerPoint</vt:lpstr>
      <vt:lpstr>Présentation PowerPoint</vt:lpstr>
      <vt:lpstr>Présentation PowerPoint</vt:lpstr>
      <vt:lpstr>Avant la Méthode de la Préoccupation Partagée…</vt:lpstr>
      <vt:lpstr> Harcèlement - Méthode de la préoccupation partagée témoignage d’un responsable des temps périscolaires </vt:lpstr>
      <vt:lpstr>Méthode de la préoccupation partagée: prise en charge d'un cas d'intimidation </vt:lpstr>
      <vt:lpstr>Présentation PowerPoint</vt:lpstr>
      <vt:lpstr>Présentation PowerPoint</vt:lpstr>
      <vt:lpstr>Comment mener l’entretien avec la cible?</vt:lpstr>
      <vt:lpstr>Présentation PowerPoint</vt:lpstr>
      <vt:lpstr>Présentation PowerPoint</vt:lpstr>
      <vt:lpstr>Présentation PowerPoint</vt:lpstr>
      <vt:lpstr>Présentation PowerPoint</vt:lpstr>
      <vt:lpstr>Et pendant ces 15 jours…</vt:lpstr>
      <vt:lpstr>A l’issu des 15 jours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philosophie générale de la Méthode de Préoccupation Partagée</dc:title>
  <dc:creator>sylvie.boinot</dc:creator>
  <cp:lastModifiedBy>sylvie.boinot</cp:lastModifiedBy>
  <cp:revision>110</cp:revision>
  <dcterms:created xsi:type="dcterms:W3CDTF">2023-11-05T14:56:17Z</dcterms:created>
  <dcterms:modified xsi:type="dcterms:W3CDTF">2023-11-15T07:45:07Z</dcterms:modified>
</cp:coreProperties>
</file>